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12" r:id="rId1"/>
  </p:sldMasterIdLst>
  <p:notesMasterIdLst>
    <p:notesMasterId r:id="rId28"/>
  </p:notesMasterIdLst>
  <p:handoutMasterIdLst>
    <p:handoutMasterId r:id="rId29"/>
  </p:handoutMasterIdLst>
  <p:sldIdLst>
    <p:sldId id="356" r:id="rId2"/>
    <p:sldId id="260" r:id="rId3"/>
    <p:sldId id="361" r:id="rId4"/>
    <p:sldId id="368" r:id="rId5"/>
    <p:sldId id="323" r:id="rId6"/>
    <p:sldId id="358" r:id="rId7"/>
    <p:sldId id="369" r:id="rId8"/>
    <p:sldId id="360" r:id="rId9"/>
    <p:sldId id="348" r:id="rId10"/>
    <p:sldId id="269" r:id="rId11"/>
    <p:sldId id="293" r:id="rId12"/>
    <p:sldId id="266" r:id="rId13"/>
    <p:sldId id="366" r:id="rId14"/>
    <p:sldId id="350" r:id="rId15"/>
    <p:sldId id="272" r:id="rId16"/>
    <p:sldId id="365" r:id="rId17"/>
    <p:sldId id="273" r:id="rId18"/>
    <p:sldId id="294" r:id="rId19"/>
    <p:sldId id="363" r:id="rId20"/>
    <p:sldId id="290" r:id="rId21"/>
    <p:sldId id="279" r:id="rId22"/>
    <p:sldId id="373" r:id="rId23"/>
    <p:sldId id="274" r:id="rId24"/>
    <p:sldId id="364" r:id="rId25"/>
    <p:sldId id="292" r:id="rId26"/>
    <p:sldId id="276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DF6B4B"/>
    <a:srgbClr val="000000"/>
    <a:srgbClr val="FFCCCC"/>
    <a:srgbClr val="CCFF99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4914" autoAdjust="0"/>
    <p:restoredTop sz="94660" autoAdjust="0"/>
  </p:normalViewPr>
  <p:slideViewPr>
    <p:cSldViewPr>
      <p:cViewPr varScale="1">
        <p:scale>
          <a:sx n="76" d="100"/>
          <a:sy n="76" d="100"/>
        </p:scale>
        <p:origin x="7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30"/>
    </p:cViewPr>
  </p:sorterViewPr>
  <p:notesViewPr>
    <p:cSldViewPr>
      <p:cViewPr varScale="1">
        <p:scale>
          <a:sx n="54" d="100"/>
          <a:sy n="54" d="100"/>
        </p:scale>
        <p:origin x="-123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0.xml"/><Relationship Id="rId2" Type="http://schemas.openxmlformats.org/officeDocument/2006/relationships/slide" Target="slides/slide6.xml"/><Relationship Id="rId1" Type="http://schemas.openxmlformats.org/officeDocument/2006/relationships/slide" Target="slides/slide1.xml"/><Relationship Id="rId5" Type="http://schemas.openxmlformats.org/officeDocument/2006/relationships/slide" Target="slides/slide26.xml"/><Relationship Id="rId4" Type="http://schemas.openxmlformats.org/officeDocument/2006/relationships/slide" Target="slides/slide2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113825C-A8F0-4D53-837C-91E5B8F3F9E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A545F33-766C-4898-B297-F3DF94227EC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1FEDE7DE-3348-4045-B1C0-5EBDB3694D8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09C65672-60B8-4080-B15F-A128058641F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4FB25D3-D31A-4001-9AF7-83BD8808072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EB83409-164D-49EC-AE0D-BEFFE030775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7C910E2-EE59-4A5F-931B-E1EED0C7C36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B2BA0481-9B0E-4B49-B872-FDBE08E13CB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78D02CFF-71E4-40E9-81A8-A477537A3C4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Hier klicken, um Master-Textformat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3E351173-1456-4066-9190-AE6EB1E34C4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E6F81E98-3271-43B9-93C6-B593ED6D4A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43ED397-067C-4CC1-86F3-E48D86A683F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ACD20D09-C74E-4774-9C7F-4C0353EF0F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244E7B-E944-414C-B525-EDD745343037}" type="slidenum">
              <a:rPr lang="de-DE" altLang="de-DE" smtClean="0">
                <a:latin typeface="Times New Roman" panose="02020603050405020304" pitchFamily="18" charset="0"/>
              </a:rPr>
              <a:pPr/>
              <a:t>1</a:t>
            </a:fld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B57522B4-6AA5-4640-8F82-3E51BD3EAC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C9EA8C66-9251-4A93-91B6-D9DB8E7568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F98B389A-FF9C-448E-8F39-DCDA41F46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37D868-CD1B-47A9-8EA5-EA139184A1FE}" type="slidenum">
              <a:rPr lang="de-DE" altLang="de-DE" smtClean="0">
                <a:latin typeface="Times New Roman" panose="02020603050405020304" pitchFamily="18" charset="0"/>
              </a:rPr>
              <a:pPr/>
              <a:t>2</a:t>
            </a:fld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96278F6B-1372-41B5-B572-4163C06721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1CDF40FF-3D38-4EB9-BF14-404EACC384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BD06F0A7-2B48-4667-96C9-D242C96524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221B0D-0E09-4B02-8B6D-07CD66B7F5DE}" type="slidenum">
              <a:rPr lang="de-DE" altLang="de-DE" smtClean="0">
                <a:latin typeface="Times New Roman" panose="02020603050405020304" pitchFamily="18" charset="0"/>
              </a:rPr>
              <a:pPr/>
              <a:t>3</a:t>
            </a:fld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2BABB46B-F4EA-4341-AF5D-F46A21A6E3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D2F0543A-0F79-47B7-87B1-3767168AF2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34C3443E-EB11-4AA2-B2CA-E4A5D91EAB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56FD95-7F72-4D41-B06D-94EB9E64AD01}" type="slidenum">
              <a:rPr lang="de-DE" altLang="de-DE" smtClean="0">
                <a:latin typeface="Times New Roman" panose="02020603050405020304" pitchFamily="18" charset="0"/>
              </a:rPr>
              <a:pPr/>
              <a:t>4</a:t>
            </a:fld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9A6DBB63-75F4-4204-9C61-5AB7001135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29C5FB6C-1EB5-42A0-AA94-2E7F503B60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0D156AB6-BAAE-408D-9CB6-6700D797AD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80121F-D9B6-4ECC-A5D5-D1B917D94BFA}" type="slidenum">
              <a:rPr lang="de-DE" altLang="de-DE" smtClean="0">
                <a:latin typeface="Times New Roman" panose="02020603050405020304" pitchFamily="18" charset="0"/>
              </a:rPr>
              <a:pPr/>
              <a:t>6</a:t>
            </a:fld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721EA399-2AC0-4B93-9635-AD8177B325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4473234F-8411-4D00-9521-263197D518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7A352470-60DF-4837-9D01-4D920DA081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CE6D3E-FF56-42A8-8382-C881288D9468}" type="slidenum">
              <a:rPr lang="de-DE" altLang="de-DE" smtClean="0">
                <a:latin typeface="Times New Roman" panose="02020603050405020304" pitchFamily="18" charset="0"/>
              </a:rPr>
              <a:pPr/>
              <a:t>12</a:t>
            </a:fld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A2566754-932D-49E9-9838-484BEF526C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0A028E8B-3366-4135-A560-D6215B9AD4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E7728D2C-29B8-4F65-8DB8-95B5EBE0DD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CDF9B9-F680-4779-827E-CABED672C2C0}" type="slidenum">
              <a:rPr lang="de-DE" altLang="de-DE" smtClean="0">
                <a:latin typeface="Times New Roman" panose="02020603050405020304" pitchFamily="18" charset="0"/>
              </a:rPr>
              <a:pPr/>
              <a:t>24</a:t>
            </a:fld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D109C2DA-6155-4A5C-B290-9D49C09751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15ED9497-E7D8-4E4E-AA9C-7652A53F66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5E5F151-E974-45F9-ACE1-CC0AF92AB49D}"/>
              </a:ext>
            </a:extLst>
          </p:cNvPr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DC4CEFC-7ABF-4D25-860B-89C4D5C94B62}"/>
              </a:ext>
            </a:extLst>
          </p:cNvPr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9802B51-CD1D-43D4-B612-EA4CA2B5BB19}"/>
              </a:ext>
            </a:extLst>
          </p:cNvPr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7" name="Datumsplatzhalter 27">
            <a:extLst>
              <a:ext uri="{FF2B5EF4-FFF2-40B4-BE49-F238E27FC236}">
                <a16:creationId xmlns:a16="http://schemas.microsoft.com/office/drawing/2014/main" id="{3D6890B8-7BF3-49DD-9AC4-4FD3597FE7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0E9B4C7-667D-4074-A8B6-29B75C81E594}" type="datetime1">
              <a:rPr lang="de-DE"/>
              <a:pPr>
                <a:defRPr/>
              </a:pPr>
              <a:t>07.09.2021</a:t>
            </a:fld>
            <a:endParaRPr lang="de-DE"/>
          </a:p>
        </p:txBody>
      </p:sp>
      <p:sp>
        <p:nvSpPr>
          <p:cNvPr id="10" name="Fußzeilenplatzhalter 16">
            <a:extLst>
              <a:ext uri="{FF2B5EF4-FFF2-40B4-BE49-F238E27FC236}">
                <a16:creationId xmlns:a16="http://schemas.microsoft.com/office/drawing/2014/main" id="{D00F5420-E447-4FFF-9EF8-7A9CAA920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de-DE"/>
              <a:t>Info Jahrgang 5 - 2004</a:t>
            </a:r>
          </a:p>
        </p:txBody>
      </p:sp>
      <p:sp>
        <p:nvSpPr>
          <p:cNvPr id="11" name="Foliennummernplatzhalter 28">
            <a:extLst>
              <a:ext uri="{FF2B5EF4-FFF2-40B4-BE49-F238E27FC236}">
                <a16:creationId xmlns:a16="http://schemas.microsoft.com/office/drawing/2014/main" id="{C3AB76E8-E1BB-442D-9C4A-869316E84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D48A6AF-98AF-4814-A1EB-8D383FE3578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32189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13">
            <a:extLst>
              <a:ext uri="{FF2B5EF4-FFF2-40B4-BE49-F238E27FC236}">
                <a16:creationId xmlns:a16="http://schemas.microsoft.com/office/drawing/2014/main" id="{E150AD49-F868-45EF-BE16-D451879EA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7F1B6-FB10-4288-BB7B-22D71EDF3825}" type="datetime1">
              <a:rPr lang="de-DE"/>
              <a:pPr>
                <a:defRPr/>
              </a:pPr>
              <a:t>07.09.2021</a:t>
            </a:fld>
            <a:endParaRPr lang="de-DE"/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FDAD31A0-ED54-4FAA-93ED-2552CE595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 Jahrgang 5 - 2004</a:t>
            </a:r>
          </a:p>
        </p:txBody>
      </p:sp>
      <p:sp>
        <p:nvSpPr>
          <p:cNvPr id="6" name="Foliennummernplatzhalter 22">
            <a:extLst>
              <a:ext uri="{FF2B5EF4-FFF2-40B4-BE49-F238E27FC236}">
                <a16:creationId xmlns:a16="http://schemas.microsoft.com/office/drawing/2014/main" id="{66AFE8EC-8006-4E32-A2E8-03AC82D1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AEBB2-B6AB-4A4C-9F36-D2D808F22B2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00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BD715C2C-3FD4-40E5-B161-A37A63E4F2E7}"/>
              </a:ext>
            </a:extLst>
          </p:cNvPr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6E82166-5C3B-4CB1-9150-2CCC338CB5A4}"/>
              </a:ext>
            </a:extLst>
          </p:cNvPr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16DE0D3-0C23-46A2-8B58-CBC4A2D02FF6}"/>
              </a:ext>
            </a:extLst>
          </p:cNvPr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3B056276-F2F5-4502-A28C-0268B038A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3B35F-2AB6-4145-991C-036788D42525}" type="datetime1">
              <a:rPr lang="de-DE"/>
              <a:pPr>
                <a:defRPr/>
              </a:pPr>
              <a:t>07.09.2021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75A62B90-3E23-4208-8097-3E9741F3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 Jahrgang 5 - 2004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27722EE0-1BAB-459D-9947-252866665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FD2E0-6AE7-4BBE-810F-55A824AC50C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56104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3911928-5E14-4A49-9EC1-821C7DEDE9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95C2D-29FF-4F7A-8C8C-1387FE277949}" type="datetime1">
              <a:rPr lang="de-DE"/>
              <a:pPr>
                <a:defRPr/>
              </a:pPr>
              <a:t>07.09.2021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098B27E-3953-47B1-B805-E0689E7D2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 Jahrgang 5 - 2004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35D11B1-9F50-4974-9783-F216585BB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5072D-3660-4B1B-9597-5E5B1D06637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58187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167755F-78BE-41F7-B009-A06896B42C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D4C93-2394-407F-B491-D3F20554D924}" type="datetime1">
              <a:rPr lang="de-DE"/>
              <a:pPr>
                <a:defRPr/>
              </a:pPr>
              <a:t>07.09.2021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290F3A3-433B-4B9E-9B26-B0BE9D167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 Jahrgang 5 - 2004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10668FA-89CC-4646-98B7-EC56CA776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E3D39-6C6C-4B96-8F10-7B26307B43A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13657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C562A24-C3A1-4799-95C5-1B5451F21A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93621-6792-4C27-BBA4-63799E7102C2}" type="datetime1">
              <a:rPr lang="de-DE"/>
              <a:pPr>
                <a:defRPr/>
              </a:pPr>
              <a:t>07.09.2021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C0F1EDE-B824-4B1A-8268-94D8965E8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 Jahrgang 5 - 2004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86CAC40-3F4D-49A7-81DE-8943A6EBB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2FBD-E138-4C47-A0E4-19DB2D29C0E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96706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/>
          </a:bodyPr>
          <a:lstStyle/>
          <a:p>
            <a:pPr lvl="0"/>
            <a:endParaRPr lang="de-DE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FE59A3-60A8-4A59-A792-7A797E63B6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9E871-2E48-4A4D-85FF-4EA89619D876}" type="datetime1">
              <a:rPr lang="de-DE"/>
              <a:pPr>
                <a:defRPr/>
              </a:pPr>
              <a:t>07.09.2021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B98CEF-C5FD-4457-B6B8-D64629CA2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 Jahrgang 5 - 2004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C5F83C-8F87-4E0D-8CB6-09E434B7F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672E5-7887-4E05-9455-03BF00D9B75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95208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13">
            <a:extLst>
              <a:ext uri="{FF2B5EF4-FFF2-40B4-BE49-F238E27FC236}">
                <a16:creationId xmlns:a16="http://schemas.microsoft.com/office/drawing/2014/main" id="{462FBE2A-EFA4-47E9-ACB2-F6E88F275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61ADA-AE18-4117-9FD5-FE8126B5183D}" type="datetime1">
              <a:rPr lang="de-DE"/>
              <a:pPr>
                <a:defRPr/>
              </a:pPr>
              <a:t>07.09.2021</a:t>
            </a:fld>
            <a:endParaRPr lang="de-DE"/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0A3D964B-7E43-4211-AADC-5D96DDA1D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 Jahrgang 5 - 2004</a:t>
            </a:r>
          </a:p>
        </p:txBody>
      </p:sp>
      <p:sp>
        <p:nvSpPr>
          <p:cNvPr id="6" name="Foliennummernplatzhalter 22">
            <a:extLst>
              <a:ext uri="{FF2B5EF4-FFF2-40B4-BE49-F238E27FC236}">
                <a16:creationId xmlns:a16="http://schemas.microsoft.com/office/drawing/2014/main" id="{D1D6EC73-C156-43CA-B9A7-617E2F7A8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35D7B-04B0-42B1-99DA-D0599767EA9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2191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6869F20-60A2-43DC-B4F1-338D53698FFF}"/>
              </a:ext>
            </a:extLst>
          </p:cNvPr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68DCC26-02DF-4F57-B204-E57F11E56478}"/>
              </a:ext>
            </a:extLst>
          </p:cNvPr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188557A-259A-4B98-A8D8-0FCD7022D651}"/>
              </a:ext>
            </a:extLst>
          </p:cNvPr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7" name="Datumsplatzhalter 11">
            <a:extLst>
              <a:ext uri="{FF2B5EF4-FFF2-40B4-BE49-F238E27FC236}">
                <a16:creationId xmlns:a16="http://schemas.microsoft.com/office/drawing/2014/main" id="{A2937C87-1C61-44D4-BDE8-F016C69DF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1568C-90CB-45A7-A041-E71F3C110F79}" type="datetime1">
              <a:rPr lang="de-DE"/>
              <a:pPr>
                <a:defRPr/>
              </a:pPr>
              <a:t>07.09.2021</a:t>
            </a:fld>
            <a:endParaRPr lang="de-DE"/>
          </a:p>
        </p:txBody>
      </p:sp>
      <p:sp>
        <p:nvSpPr>
          <p:cNvPr id="8" name="Foliennummernplatzhalter 12">
            <a:extLst>
              <a:ext uri="{FF2B5EF4-FFF2-40B4-BE49-F238E27FC236}">
                <a16:creationId xmlns:a16="http://schemas.microsoft.com/office/drawing/2014/main" id="{FDD12052-B20E-4ADA-AE23-21DA07ADCA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570A1901-8D79-4E7E-A1B3-C03569B78E8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9" name="Fußzeilenplatzhalter 13">
            <a:extLst>
              <a:ext uri="{FF2B5EF4-FFF2-40B4-BE49-F238E27FC236}">
                <a16:creationId xmlns:a16="http://schemas.microsoft.com/office/drawing/2014/main" id="{F753DB72-5C17-4FFA-8A98-36A233BDD9E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 Jahrgang 5 - 2004</a:t>
            </a:r>
          </a:p>
        </p:txBody>
      </p:sp>
    </p:spTree>
    <p:extLst>
      <p:ext uri="{BB962C8B-B14F-4D97-AF65-F5344CB8AC3E}">
        <p14:creationId xmlns:p14="http://schemas.microsoft.com/office/powerpoint/2010/main" val="1753832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7">
            <a:extLst>
              <a:ext uri="{FF2B5EF4-FFF2-40B4-BE49-F238E27FC236}">
                <a16:creationId xmlns:a16="http://schemas.microsoft.com/office/drawing/2014/main" id="{80DB7FFA-17B5-440E-A66C-6CDC10D46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528D373-A9B4-4B45-9AFA-8DB738C541AC}" type="datetime1">
              <a:rPr lang="de-DE"/>
              <a:pPr>
                <a:defRPr/>
              </a:pPr>
              <a:t>07.09.2021</a:t>
            </a:fld>
            <a:endParaRPr lang="de-DE"/>
          </a:p>
        </p:txBody>
      </p:sp>
      <p:sp>
        <p:nvSpPr>
          <p:cNvPr id="6" name="Foliennummernplatzhalter 9">
            <a:extLst>
              <a:ext uri="{FF2B5EF4-FFF2-40B4-BE49-F238E27FC236}">
                <a16:creationId xmlns:a16="http://schemas.microsoft.com/office/drawing/2014/main" id="{1A1AFE56-139C-402D-B2CB-05C0B8E4E9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B358C-B699-4416-9115-3DE5142C50F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7" name="Fußzeilenplatzhalter 11">
            <a:extLst>
              <a:ext uri="{FF2B5EF4-FFF2-40B4-BE49-F238E27FC236}">
                <a16:creationId xmlns:a16="http://schemas.microsoft.com/office/drawing/2014/main" id="{D8E7C37F-6EAE-4783-B2AE-F4980007F7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 Jahrgang 5 - 2004</a:t>
            </a:r>
          </a:p>
        </p:txBody>
      </p:sp>
    </p:spTree>
    <p:extLst>
      <p:ext uri="{BB962C8B-B14F-4D97-AF65-F5344CB8AC3E}">
        <p14:creationId xmlns:p14="http://schemas.microsoft.com/office/powerpoint/2010/main" val="188890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7" name="Datumsplatzhalter 9">
            <a:extLst>
              <a:ext uri="{FF2B5EF4-FFF2-40B4-BE49-F238E27FC236}">
                <a16:creationId xmlns:a16="http://schemas.microsoft.com/office/drawing/2014/main" id="{CE07815E-AF5F-4E6B-8F4E-25C8F9994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EE12147-DD35-4235-8F9B-381300A81AA4}" type="datetime1">
              <a:rPr lang="de-DE"/>
              <a:pPr>
                <a:defRPr/>
              </a:pPr>
              <a:t>07.09.2021</a:t>
            </a:fld>
            <a:endParaRPr lang="de-DE"/>
          </a:p>
        </p:txBody>
      </p:sp>
      <p:sp>
        <p:nvSpPr>
          <p:cNvPr id="8" name="Foliennummernplatzhalter 11">
            <a:extLst>
              <a:ext uri="{FF2B5EF4-FFF2-40B4-BE49-F238E27FC236}">
                <a16:creationId xmlns:a16="http://schemas.microsoft.com/office/drawing/2014/main" id="{279189BE-3B05-4CF3-B5F9-AA06995FB3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622FE-2D34-4411-9442-1171E3AC80B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9" name="Fußzeilenplatzhalter 13">
            <a:extLst>
              <a:ext uri="{FF2B5EF4-FFF2-40B4-BE49-F238E27FC236}">
                <a16:creationId xmlns:a16="http://schemas.microsoft.com/office/drawing/2014/main" id="{E3BEFB13-7A00-43BD-A58E-7EC6FAB86DE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 Jahrgang 5 - 2004</a:t>
            </a:r>
          </a:p>
        </p:txBody>
      </p:sp>
    </p:spTree>
    <p:extLst>
      <p:ext uri="{BB962C8B-B14F-4D97-AF65-F5344CB8AC3E}">
        <p14:creationId xmlns:p14="http://schemas.microsoft.com/office/powerpoint/2010/main" val="3002674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13">
            <a:extLst>
              <a:ext uri="{FF2B5EF4-FFF2-40B4-BE49-F238E27FC236}">
                <a16:creationId xmlns:a16="http://schemas.microsoft.com/office/drawing/2014/main" id="{43C019B4-A68E-465C-90CF-B77B7E96C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B28C3-243D-48B5-A170-AC50A7E0AD0F}" type="datetime1">
              <a:rPr lang="de-DE"/>
              <a:pPr>
                <a:defRPr/>
              </a:pPr>
              <a:t>07.09.2021</a:t>
            </a:fld>
            <a:endParaRPr lang="de-DE"/>
          </a:p>
        </p:txBody>
      </p:sp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61F5B49D-3F4D-4DDE-B716-EE385E3F8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 Jahrgang 5 - 2004</a:t>
            </a:r>
          </a:p>
        </p:txBody>
      </p:sp>
      <p:sp>
        <p:nvSpPr>
          <p:cNvPr id="5" name="Foliennummernplatzhalter 22">
            <a:extLst>
              <a:ext uri="{FF2B5EF4-FFF2-40B4-BE49-F238E27FC236}">
                <a16:creationId xmlns:a16="http://schemas.microsoft.com/office/drawing/2014/main" id="{F4366BF2-24A3-40E2-BA3E-FC321051F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58C2B-DA40-4911-9F04-6406CA4D5E3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42060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F728A3E-F02B-4285-AF89-8BD323E93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F080C-4E95-426C-B775-FD763330848E}" type="datetime1">
              <a:rPr lang="de-DE"/>
              <a:pPr>
                <a:defRPr/>
              </a:pPr>
              <a:t>07.09.2021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5EE1879-0DB8-4072-A52F-48726B437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 Jahrgang 5 - 2004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12BB64-788E-4D02-BE67-F728F9348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BD64592-7470-4685-AC8E-89644CD967E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36135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13">
            <a:extLst>
              <a:ext uri="{FF2B5EF4-FFF2-40B4-BE49-F238E27FC236}">
                <a16:creationId xmlns:a16="http://schemas.microsoft.com/office/drawing/2014/main" id="{647EA5FD-86E4-4AE5-96E6-FD35D1D9F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BC97A-985A-49CD-A82E-81588302DE24}" type="datetime1">
              <a:rPr lang="de-DE"/>
              <a:pPr>
                <a:defRPr/>
              </a:pPr>
              <a:t>07.09.2021</a:t>
            </a:fld>
            <a:endParaRPr lang="de-DE"/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B9FAA978-3456-46DA-A19E-E531B4A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 Jahrgang 5 - 2004</a:t>
            </a:r>
          </a:p>
        </p:txBody>
      </p:sp>
      <p:sp>
        <p:nvSpPr>
          <p:cNvPr id="7" name="Foliennummernplatzhalter 22">
            <a:extLst>
              <a:ext uri="{FF2B5EF4-FFF2-40B4-BE49-F238E27FC236}">
                <a16:creationId xmlns:a16="http://schemas.microsoft.com/office/drawing/2014/main" id="{A5A0B2DD-039A-4560-93C8-4AC34DC57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A92CB-5F99-44F4-BD75-B1AD1E84EE1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968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2EA32075-2B06-49C3-9E84-72A00EB82F88}"/>
              </a:ext>
            </a:extLst>
          </p:cNvPr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309624B-9EE2-4BB7-848B-6D1743BE10EB}"/>
              </a:ext>
            </a:extLst>
          </p:cNvPr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9584F97-9821-4766-B8EA-DB0202B90241}"/>
              </a:ext>
            </a:extLst>
          </p:cNvPr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DA31946-1663-449C-BD29-7621F4CF995B}"/>
              </a:ext>
            </a:extLst>
          </p:cNvPr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9" name="Datumsplatzhalter 11">
            <a:extLst>
              <a:ext uri="{FF2B5EF4-FFF2-40B4-BE49-F238E27FC236}">
                <a16:creationId xmlns:a16="http://schemas.microsoft.com/office/drawing/2014/main" id="{2FE3634D-C798-46C3-B064-47578638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C8523AD-0440-4676-BA02-840CC618E2C8}" type="datetime1">
              <a:rPr lang="de-DE"/>
              <a:pPr>
                <a:defRPr/>
              </a:pPr>
              <a:t>07.09.2021</a:t>
            </a:fld>
            <a:endParaRPr lang="de-DE"/>
          </a:p>
        </p:txBody>
      </p:sp>
      <p:sp>
        <p:nvSpPr>
          <p:cNvPr id="10" name="Foliennummernplatzhalter 12">
            <a:extLst>
              <a:ext uri="{FF2B5EF4-FFF2-40B4-BE49-F238E27FC236}">
                <a16:creationId xmlns:a16="http://schemas.microsoft.com/office/drawing/2014/main" id="{E6D9D652-6334-4156-A491-D9D3C71C8D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5A069FCD-0CF7-4FAB-B375-3A208243B29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1" name="Fußzeilenplatzhalter 13">
            <a:extLst>
              <a:ext uri="{FF2B5EF4-FFF2-40B4-BE49-F238E27FC236}">
                <a16:creationId xmlns:a16="http://schemas.microsoft.com/office/drawing/2014/main" id="{A58B9A03-AC11-4B7D-9FF0-6CFC979EA35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 Jahrgang 5 - 2004</a:t>
            </a:r>
          </a:p>
        </p:txBody>
      </p:sp>
    </p:spTree>
    <p:extLst>
      <p:ext uri="{BB962C8B-B14F-4D97-AF65-F5344CB8AC3E}">
        <p14:creationId xmlns:p14="http://schemas.microsoft.com/office/powerpoint/2010/main" val="3535773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21">
            <a:extLst>
              <a:ext uri="{FF2B5EF4-FFF2-40B4-BE49-F238E27FC236}">
                <a16:creationId xmlns:a16="http://schemas.microsoft.com/office/drawing/2014/main" id="{9AE28A0F-EB5C-41F8-8791-6FF24124448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  <a:endParaRPr lang="en-US" altLang="de-DE"/>
          </a:p>
        </p:txBody>
      </p:sp>
      <p:sp>
        <p:nvSpPr>
          <p:cNvPr id="1027" name="Textplatzhalter 12">
            <a:extLst>
              <a:ext uri="{FF2B5EF4-FFF2-40B4-BE49-F238E27FC236}">
                <a16:creationId xmlns:a16="http://schemas.microsoft.com/office/drawing/2014/main" id="{F0193AD8-C5E7-4477-B711-70344339D4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en-US" altLang="de-DE"/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E5E46293-8FAB-49B8-841C-7FACC956D5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B954BF57-DE25-4646-AF8F-F34A0FFC1DC5}" type="datetime1">
              <a:rPr lang="de-DE"/>
              <a:pPr>
                <a:defRPr/>
              </a:pPr>
              <a:t>07.09.2021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63478BA-6130-42DB-981B-911CD7CA60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Info Jahrgang 5 - 2004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CED3106-57B6-49DC-B9A6-AF4B5668869A}"/>
              </a:ext>
            </a:extLst>
          </p:cNvPr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1F38056-DFDC-4AA1-AF0E-D857FBD27444}"/>
              </a:ext>
            </a:extLst>
          </p:cNvPr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366AAC3-82E1-4A64-B207-5568CFE55593}"/>
              </a:ext>
            </a:extLst>
          </p:cNvPr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Foliennummernplatzhalter 22">
            <a:extLst>
              <a:ext uri="{FF2B5EF4-FFF2-40B4-BE49-F238E27FC236}">
                <a16:creationId xmlns:a16="http://schemas.microsoft.com/office/drawing/2014/main" id="{4D880224-1E58-4834-8181-7C871ED35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668094D-1CD2-41E2-A1CB-65717356FFF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2" r:id="rId1"/>
    <p:sldLayoutId id="2147485218" r:id="rId2"/>
    <p:sldLayoutId id="2147485223" r:id="rId3"/>
    <p:sldLayoutId id="2147485224" r:id="rId4"/>
    <p:sldLayoutId id="2147485225" r:id="rId5"/>
    <p:sldLayoutId id="2147485219" r:id="rId6"/>
    <p:sldLayoutId id="2147485226" r:id="rId7"/>
    <p:sldLayoutId id="2147485220" r:id="rId8"/>
    <p:sldLayoutId id="2147485227" r:id="rId9"/>
    <p:sldLayoutId id="2147485221" r:id="rId10"/>
    <p:sldLayoutId id="2147485228" r:id="rId11"/>
    <p:sldLayoutId id="2147485229" r:id="rId12"/>
    <p:sldLayoutId id="2147485230" r:id="rId13"/>
    <p:sldLayoutId id="2147485231" r:id="rId14"/>
    <p:sldLayoutId id="2147485232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7BC29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092A7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illkommen.eichsfeld-gymnasium.de/" TargetMode="External"/><Relationship Id="rId2" Type="http://schemas.openxmlformats.org/officeDocument/2006/relationships/hyperlink" Target="http://www.eichsfeld-gymnasium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9300CD5-746F-42AB-9892-6352BE69E7C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675688" cy="2087562"/>
          </a:xfrm>
        </p:spPr>
        <p:txBody>
          <a:bodyPr lIns="92075" tIns="46038" rIns="92075" bIns="46038"/>
          <a:lstStyle/>
          <a:p>
            <a:pPr algn="ctr" eaLnBrk="1" hangingPunct="1"/>
            <a:r>
              <a:rPr lang="de-DE" altLang="de-DE" sz="4000" cap="none">
                <a:cs typeface="Arial" panose="020B0604020202020204" pitchFamily="34" charset="0"/>
              </a:rPr>
              <a:t>Der Bildungsweg Ihrer Kinder am Eichsfeld-Gymnasium</a:t>
            </a:r>
            <a:br>
              <a:rPr lang="de-DE" altLang="de-DE" sz="4000" cap="none">
                <a:cs typeface="Arial" panose="020B0604020202020204" pitchFamily="34" charset="0"/>
              </a:rPr>
            </a:br>
            <a:r>
              <a:rPr lang="de-DE" altLang="de-DE" sz="4000" cap="none">
                <a:cs typeface="Arial" panose="020B0604020202020204" pitchFamily="34" charset="0"/>
              </a:rPr>
              <a:t>Duderstadt</a:t>
            </a:r>
            <a:endParaRPr lang="de-DE" altLang="de-DE" sz="4800" cap="none">
              <a:cs typeface="Arial" panose="020B0604020202020204" pitchFamily="34" charset="0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96D7EB6-D685-4029-8406-212C09DC897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de-DE" altLang="de-DE"/>
              <a:t>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632CF74-BFB2-4CB1-A7C8-5D19716E5F5F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7988" y="6092825"/>
            <a:ext cx="1008062" cy="6334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15365" name="Grafik 2">
            <a:extLst>
              <a:ext uri="{FF2B5EF4-FFF2-40B4-BE49-F238E27FC236}">
                <a16:creationId xmlns:a16="http://schemas.microsoft.com/office/drawing/2014/main" id="{5AF6AC83-A63A-49EA-A878-D6533136D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205038"/>
            <a:ext cx="6646862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BE66BD79-B3C0-4816-8475-30F9A2E5FE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de-DE" altLang="de-DE" sz="3600">
                <a:latin typeface="Arial" panose="020B0604020202020204" pitchFamily="34" charset="0"/>
                <a:cs typeface="Arial" panose="020B0604020202020204" pitchFamily="34" charset="0"/>
              </a:rPr>
              <a:t>Klasse 7-9 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F14037A-931F-4D8C-98E8-4A93ECC05F2F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536575" y="2205038"/>
            <a:ext cx="8229600" cy="49688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de-DE" altLang="de-DE" sz="3600" dirty="0">
                <a:latin typeface="+mj-lt"/>
                <a:cs typeface="Arial" panose="020B0604020202020204" pitchFamily="34" charset="0"/>
              </a:rPr>
              <a:t>Individualisierung durch Profilbildung (Wahlpflicht)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de-DE" altLang="de-DE" sz="3300" dirty="0" err="1">
                <a:latin typeface="+mj-lt"/>
                <a:cs typeface="Arial" panose="020B0604020202020204" pitchFamily="34" charset="0"/>
              </a:rPr>
              <a:t>Gesellschaftswiss</a:t>
            </a:r>
            <a:r>
              <a:rPr lang="de-DE" altLang="de-DE" sz="3300" dirty="0">
                <a:latin typeface="+mj-lt"/>
                <a:cs typeface="Arial" panose="020B0604020202020204" pitchFamily="34" charset="0"/>
              </a:rPr>
              <a:t>. Fachbereich: Wirtschaft, Recht (z. B. Handelszone Eichsfeld)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de-DE" altLang="de-DE" sz="3300" dirty="0" err="1">
                <a:latin typeface="+mj-lt"/>
                <a:cs typeface="Arial" panose="020B0604020202020204" pitchFamily="34" charset="0"/>
              </a:rPr>
              <a:t>Naturwiss</a:t>
            </a:r>
            <a:r>
              <a:rPr lang="de-DE" altLang="de-DE" sz="3300" dirty="0">
                <a:latin typeface="+mj-lt"/>
                <a:cs typeface="Arial" panose="020B0604020202020204" pitchFamily="34" charset="0"/>
              </a:rPr>
              <a:t>. Fachbereich: </a:t>
            </a:r>
          </a:p>
          <a:p>
            <a:pPr lvl="2" eaLnBrk="1" hangingPunct="1">
              <a:buFont typeface="Wingdings" panose="05000000000000000000" pitchFamily="2" charset="2"/>
              <a:buChar char="Ø"/>
              <a:defRPr/>
            </a:pPr>
            <a:r>
              <a:rPr lang="de-DE" altLang="de-DE" sz="3000" dirty="0">
                <a:latin typeface="+mj-lt"/>
                <a:cs typeface="Arial" panose="020B0604020202020204" pitchFamily="34" charset="0"/>
              </a:rPr>
              <a:t>Astronomie, Gewässeruntersuchung, Informatik</a:t>
            </a:r>
          </a:p>
          <a:p>
            <a:pPr lvl="2" eaLnBrk="1" hangingPunct="1">
              <a:buFont typeface="Wingdings" panose="05000000000000000000" pitchFamily="2" charset="2"/>
              <a:buChar char="Ø"/>
              <a:defRPr/>
            </a:pPr>
            <a:r>
              <a:rPr lang="de-DE" altLang="de-DE" sz="3000" dirty="0">
                <a:latin typeface="+mj-lt"/>
                <a:cs typeface="Arial" panose="020B0604020202020204" pitchFamily="34" charset="0"/>
              </a:rPr>
              <a:t>Sport und Gesundheit</a:t>
            </a:r>
          </a:p>
          <a:p>
            <a:pPr lvl="2" eaLnBrk="1" hangingPunct="1">
              <a:buFont typeface="Wingdings" panose="05000000000000000000" pitchFamily="2" charset="2"/>
              <a:buChar char="Ø"/>
              <a:defRPr/>
            </a:pPr>
            <a:endParaRPr lang="de-DE" altLang="de-D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de-DE" altLang="de-DE" sz="3600" dirty="0"/>
          </a:p>
          <a:p>
            <a:pPr eaLnBrk="1" hangingPunct="1">
              <a:defRPr/>
            </a:pPr>
            <a:endParaRPr lang="de-DE" altLang="de-DE" sz="36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BB1929-8C4B-4156-B6FE-BCD50C3117A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404813"/>
            <a:ext cx="1008063" cy="6334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0962970-DB75-4F1C-8BBB-CBFF59D545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de-DE" altLang="de-DE" sz="3600">
                <a:latin typeface="Arial" panose="020B0604020202020204" pitchFamily="34" charset="0"/>
                <a:cs typeface="Arial" panose="020B0604020202020204" pitchFamily="34" charset="0"/>
              </a:rPr>
              <a:t>Klasse 7-9 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CD4E118C-DC28-4DA4-A9F8-0F03E443EE31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66725" y="1484313"/>
            <a:ext cx="8299450" cy="4510087"/>
          </a:xfrm>
        </p:spPr>
        <p:txBody>
          <a:bodyPr>
            <a:normAutofit/>
          </a:bodyPr>
          <a:lstStyle/>
          <a:p>
            <a:pPr marL="365760" lvl="1" indent="0" eaLnBrk="1" fontAlgn="auto" hangingPunct="1">
              <a:lnSpc>
                <a:spcPct val="15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de-DE" sz="3300" dirty="0">
              <a:latin typeface="+mj-lt"/>
            </a:endParaRPr>
          </a:p>
          <a:p>
            <a:pPr marL="640080" lvl="1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sz="3300" dirty="0">
                <a:cs typeface="Arial" panose="020B0604020202020204" pitchFamily="34" charset="0"/>
              </a:rPr>
              <a:t>Musischer</a:t>
            </a:r>
            <a:r>
              <a:rPr lang="de-DE" sz="3300" dirty="0"/>
              <a:t> Fachbereich (Bläserklasse)</a:t>
            </a:r>
          </a:p>
          <a:p>
            <a:pPr marL="640080" lvl="1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sz="3300" dirty="0"/>
              <a:t>Künstlerischer Fachbereich (Atelierkurs)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sz="3300" dirty="0"/>
              <a:t>Darstellendes Spiel (Vom Erleben im szenischen Spiel zur Aufführung eines kleinen Theaterstücks)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AE110AD-0536-4A86-9166-7807C01F399B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404813"/>
            <a:ext cx="1008063" cy="6334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BD77D7BC-0AE5-4D33-9206-B1B1A0C25C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153400" cy="598487"/>
          </a:xfrm>
        </p:spPr>
        <p:txBody>
          <a:bodyPr lIns="92075" tIns="46038" rIns="92075" bIns="46038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Förderkultur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7C46CC1-022D-4CCA-9D5E-D095FF6C5FA7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68313" y="1628775"/>
            <a:ext cx="8218487" cy="5229225"/>
          </a:xfrm>
        </p:spPr>
        <p:txBody>
          <a:bodyPr lIns="92075" tIns="46038" rIns="92075" bIns="46038">
            <a:normAutofit fontScale="70000" lnSpcReduction="20000"/>
          </a:bodyPr>
          <a:lstStyle/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3200" dirty="0">
                <a:latin typeface="Arial" pitchFamily="34" charset="0"/>
                <a:cs typeface="Arial" pitchFamily="34" charset="0"/>
              </a:rPr>
              <a:t>Bilingualer Unterricht im Fach Geschichte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de-DE" sz="3200" dirty="0">
                <a:latin typeface="Arial" pitchFamily="34" charset="0"/>
                <a:cs typeface="Arial" pitchFamily="34" charset="0"/>
              </a:rPr>
              <a:t>    (in englischer Sprache)</a:t>
            </a:r>
            <a:endParaRPr lang="de-DE" sz="1200" dirty="0">
              <a:latin typeface="+mj-lt"/>
            </a:endParaRP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dirty="0">
                <a:latin typeface="+mj-lt"/>
              </a:rPr>
              <a:t>Beginn ab Klasse 7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dirty="0">
                <a:latin typeface="+mj-lt"/>
              </a:rPr>
              <a:t>in Klasse 7 und 8 wöchentlich eine zusätzliche Stunde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dirty="0">
                <a:latin typeface="+mj-lt"/>
              </a:rPr>
              <a:t>wählbar bis zum Abitur / prüfungsrelevant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dirty="0">
                <a:latin typeface="+mj-lt"/>
              </a:rPr>
              <a:t>Zertifizierung auf dem Zeugnis / Abiturzeugnis</a:t>
            </a:r>
          </a:p>
          <a:p>
            <a:pPr marL="365760" lvl="1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de-DE" dirty="0">
              <a:latin typeface="+mj-lt"/>
            </a:endParaRPr>
          </a:p>
          <a:p>
            <a:pPr marL="319405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3200" dirty="0">
                <a:latin typeface="Arial" pitchFamily="34" charset="0"/>
                <a:cs typeface="Arial" pitchFamily="34" charset="0"/>
              </a:rPr>
              <a:t>Teilnahme an Wettbewerben </a:t>
            </a:r>
            <a:endParaRPr lang="de-DE" sz="1300" dirty="0">
              <a:latin typeface="Arial" pitchFamily="34" charset="0"/>
              <a:cs typeface="Arial" pitchFamily="34" charset="0"/>
            </a:endParaRP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dirty="0">
                <a:latin typeface="+mj-lt"/>
              </a:rPr>
              <a:t>fachspezifisch und fächerübergreifend</a:t>
            </a:r>
          </a:p>
          <a:p>
            <a:pPr marL="319405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de-DE" dirty="0">
              <a:latin typeface="+mj-lt"/>
            </a:endParaRPr>
          </a:p>
          <a:p>
            <a:pPr marL="319405" lvl="1" indent="-274320" eaLnBrk="1" fontAlgn="auto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Ø"/>
              <a:defRPr/>
            </a:pPr>
            <a:r>
              <a:rPr lang="de-DE" sz="3200" dirty="0">
                <a:latin typeface="Arial" pitchFamily="34" charset="0"/>
                <a:cs typeface="Arial" pitchFamily="34" charset="0"/>
              </a:rPr>
              <a:t>Auslandsaufenthalte im Jahrgang 11</a:t>
            </a:r>
            <a:endParaRPr lang="de-DE" sz="1600" dirty="0">
              <a:latin typeface="Arial" pitchFamily="34" charset="0"/>
              <a:cs typeface="Arial" pitchFamily="34" charset="0"/>
            </a:endParaRP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dirty="0">
                <a:latin typeface="+mj-lt"/>
              </a:rPr>
              <a:t>individuell oder über Organisationen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de-DE" dirty="0">
              <a:latin typeface="+mj-lt"/>
            </a:endParaRPr>
          </a:p>
          <a:p>
            <a:pPr marL="319405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3200" dirty="0">
                <a:latin typeface="Arial" pitchFamily="34" charset="0"/>
                <a:cs typeface="Arial" pitchFamily="34" charset="0"/>
              </a:rPr>
              <a:t>Fremdsprachenzertifikate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sz="2200" dirty="0" err="1">
                <a:latin typeface="+mj-lt"/>
              </a:rPr>
              <a:t>Telc</a:t>
            </a:r>
            <a:r>
              <a:rPr lang="de-DE" sz="2200" dirty="0">
                <a:latin typeface="+mj-lt"/>
              </a:rPr>
              <a:t> in Spanisch und Englisch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sz="2200" dirty="0" err="1">
                <a:latin typeface="+mj-lt"/>
              </a:rPr>
              <a:t>Delf</a:t>
            </a:r>
            <a:r>
              <a:rPr lang="de-DE" sz="2200" dirty="0">
                <a:latin typeface="+mj-lt"/>
              </a:rPr>
              <a:t> in Französisch</a:t>
            </a:r>
            <a:endParaRPr lang="de-DE" sz="2500" dirty="0">
              <a:latin typeface="+mj-lt"/>
            </a:endParaRPr>
          </a:p>
          <a:p>
            <a:pPr marL="365760" lvl="1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de-DE" dirty="0">
                <a:latin typeface="+mj-lt"/>
              </a:rPr>
              <a:t>			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4259108-1AEF-41E2-AA58-20C6CE0B924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404813"/>
            <a:ext cx="1008063" cy="6334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>
            <a:extLst>
              <a:ext uri="{FF2B5EF4-FFF2-40B4-BE49-F238E27FC236}">
                <a16:creationId xmlns:a16="http://schemas.microsoft.com/office/drawing/2014/main" id="{26C6AE2B-5954-415F-B64D-9D8AA2DB8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altLang="de-DE"/>
              <a:t>Durchlässigkeit</a:t>
            </a:r>
            <a:r>
              <a:rPr lang="de-DE" altLang="de-DE" sz="3200"/>
              <a:t> als Ausdruck der Kooperation zwischen HSR und EGD</a:t>
            </a:r>
          </a:p>
        </p:txBody>
      </p:sp>
      <p:pic>
        <p:nvPicPr>
          <p:cNvPr id="34819" name="Inhaltsplatzhalter 3">
            <a:extLst>
              <a:ext uri="{FF2B5EF4-FFF2-40B4-BE49-F238E27FC236}">
                <a16:creationId xmlns:a16="http://schemas.microsoft.com/office/drawing/2014/main" id="{9ABBBAC9-0FEB-470B-A662-8FD59EACFF5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7625" y="2060575"/>
            <a:ext cx="6743700" cy="44958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097EFE9E-33CE-4EB6-B475-D0E74D0C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de-DE" altLang="de-DE" sz="3600">
                <a:latin typeface="Arial" panose="020B0604020202020204" pitchFamily="34" charset="0"/>
                <a:cs typeface="Arial" panose="020B0604020202020204" pitchFamily="34" charset="0"/>
              </a:rPr>
              <a:t>AGs im Ganztag</a:t>
            </a:r>
          </a:p>
        </p:txBody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id="{8BC06B53-2BDF-4A10-8B0C-913C2F377C1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218487" cy="489585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3200" dirty="0"/>
              <a:t>Förderunterricht in Ma, De, En durch Lehrer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3200" dirty="0"/>
              <a:t>Schüler helfen Schülern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3200" dirty="0"/>
              <a:t>Hausaufgabenbetreuung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3200" dirty="0"/>
              <a:t>IT-Methoden- und Medienerziehung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3200" dirty="0"/>
              <a:t>LEGO-</a:t>
            </a:r>
            <a:r>
              <a:rPr lang="de-DE" sz="3200" dirty="0" err="1"/>
              <a:t>Mindstorms</a:t>
            </a:r>
            <a:endParaRPr lang="de-DE" sz="3200" dirty="0"/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3200" dirty="0"/>
              <a:t>Tastaturschreiben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3200" dirty="0"/>
              <a:t>Sport-AGs (Schach, Handball, Fußball, LA, ...)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3200" dirty="0"/>
              <a:t>Musik (Chor, Big Band, Concert Band)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3200" dirty="0"/>
              <a:t>Theater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de-DE" sz="3000" dirty="0">
              <a:latin typeface="+mj-lt"/>
            </a:endParaRPr>
          </a:p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de-DE" sz="3000" dirty="0">
              <a:latin typeface="+mj-lt"/>
            </a:endParaRP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SzTx/>
              <a:buFont typeface="Wingdings" panose="05000000000000000000" pitchFamily="2" charset="2"/>
              <a:buNone/>
              <a:defRPr/>
            </a:pPr>
            <a:endParaRPr lang="de-DE" sz="2800" dirty="0"/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de-DE" sz="2800" dirty="0"/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de-DE" sz="2800" dirty="0"/>
          </a:p>
        </p:txBody>
      </p:sp>
      <p:sp>
        <p:nvSpPr>
          <p:cNvPr id="36868" name="Text Box 5">
            <a:extLst>
              <a:ext uri="{FF2B5EF4-FFF2-40B4-BE49-F238E27FC236}">
                <a16:creationId xmlns:a16="http://schemas.microsoft.com/office/drawing/2014/main" id="{1B706035-B7FA-4288-8C4E-91492EFF2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788" y="1792288"/>
            <a:ext cx="1073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  <a:p>
            <a:r>
              <a:rPr lang="de-DE" altLang="de-DE"/>
              <a:t>              </a:t>
            </a:r>
          </a:p>
          <a:p>
            <a:endParaRPr lang="de-DE" altLang="de-DE"/>
          </a:p>
          <a:p>
            <a:endParaRPr lang="de-DE" alt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2469305-023E-4E21-8E87-0BF01E0B7D9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404813"/>
            <a:ext cx="1008063" cy="6334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18EB529-835D-45E7-BC28-9115D43589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6491288" cy="790575"/>
          </a:xfrm>
        </p:spPr>
        <p:txBody>
          <a:bodyPr/>
          <a:lstStyle/>
          <a:p>
            <a:pPr eaLnBrk="1" hangingPunct="1"/>
            <a:r>
              <a:rPr lang="de-DE" altLang="de-DE" sz="3600">
                <a:latin typeface="Arial" panose="020B0604020202020204" pitchFamily="34" charset="0"/>
                <a:cs typeface="Arial" panose="020B0604020202020204" pitchFamily="34" charset="0"/>
              </a:rPr>
              <a:t>Jahrgang 10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D2DBC54-A104-483C-BEC0-C946CD8A3ED9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95288" y="1557338"/>
            <a:ext cx="8291512" cy="5084762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de-DE" sz="900" dirty="0"/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de-DE" sz="900" dirty="0"/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de-DE" sz="900" dirty="0"/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de-DE" sz="900" dirty="0"/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3200" b="1" dirty="0">
                <a:latin typeface="+mj-lt"/>
              </a:rPr>
              <a:t>Abschluss des Sek I – Bereiches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de-DE" sz="3200" b="1" dirty="0">
              <a:latin typeface="+mj-lt"/>
            </a:endParaRP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sz="3200" dirty="0">
                <a:latin typeface="+mj-lt"/>
              </a:rPr>
              <a:t>Erweiterter Sek I – Abschluss </a:t>
            </a:r>
          </a:p>
          <a:p>
            <a:pPr marL="640397" lvl="2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de-DE" sz="3200" dirty="0">
                <a:latin typeface="+mj-lt"/>
              </a:rPr>
              <a:t>(Versetzung in die Oberstufe)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sz="3200" dirty="0">
                <a:latin typeface="+mj-lt"/>
              </a:rPr>
              <a:t>Sek I – Abschluss (Realschulabschluss)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sz="3200" dirty="0">
                <a:latin typeface="+mj-lt"/>
              </a:rPr>
              <a:t>Hauptschulabschluss nach 10. Klasse</a:t>
            </a:r>
          </a:p>
          <a:p>
            <a:pPr marL="365760" lvl="1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de-DE" sz="1800" dirty="0">
              <a:latin typeface="+mj-lt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222C390-AEB1-4E4A-8B93-4300821ABFB2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404813"/>
            <a:ext cx="1008063" cy="6334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9FF90AA3-4461-4866-8A8F-7AF275E87E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6491288" cy="790575"/>
          </a:xfrm>
        </p:spPr>
        <p:txBody>
          <a:bodyPr/>
          <a:lstStyle/>
          <a:p>
            <a:pPr eaLnBrk="1" hangingPunct="1"/>
            <a:r>
              <a:rPr lang="de-DE" altLang="de-DE" sz="3600">
                <a:latin typeface="Arial" panose="020B0604020202020204" pitchFamily="34" charset="0"/>
                <a:cs typeface="Arial" panose="020B0604020202020204" pitchFamily="34" charset="0"/>
              </a:rPr>
              <a:t>Jahrgang 11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DA9EDD37-E342-4B2A-8D9A-84A781658B54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95288" y="1557338"/>
            <a:ext cx="8291512" cy="5084762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de-DE" sz="9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de-DE" sz="1800" dirty="0">
              <a:latin typeface="+mj-lt"/>
            </a:endParaRP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3200" b="1" dirty="0">
                <a:latin typeface="+mj-lt"/>
              </a:rPr>
              <a:t>Einführungsphase der gymnasialen Oberstufe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de-DE" sz="3200" b="1" dirty="0">
              <a:latin typeface="+mj-lt"/>
            </a:endParaRP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sz="3200" dirty="0">
                <a:latin typeface="+mj-lt"/>
              </a:rPr>
              <a:t>Vorbereitung auf Arbeitsweisen in der Kursstufe</a:t>
            </a:r>
          </a:p>
          <a:p>
            <a:pPr marL="365760" lvl="1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de-DE" sz="3200" dirty="0">
              <a:latin typeface="+mj-lt"/>
            </a:endParaRP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sz="3200" dirty="0">
                <a:latin typeface="+mj-lt"/>
              </a:rPr>
              <a:t>für Schüler/innen der Realschule der Einstieg in das Gymnasium mit der Möglichkeit, Latein als 2. Fremdsprache zu belegen</a:t>
            </a:r>
            <a:endParaRPr lang="de-DE" sz="2900" dirty="0">
              <a:latin typeface="+mj-lt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9318A89-2C05-4B27-9D7D-52CF9560570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404813"/>
            <a:ext cx="1008063" cy="6334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26E52073-5E91-4E87-9F4E-BF88A7CCAD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153400" cy="990600"/>
          </a:xfrm>
        </p:spPr>
        <p:txBody>
          <a:bodyPr/>
          <a:lstStyle/>
          <a:p>
            <a:pPr eaLnBrk="1" hangingPunct="1"/>
            <a:r>
              <a:rPr lang="de-DE" altLang="de-DE" sz="3600">
                <a:latin typeface="Arial" panose="020B0604020202020204" pitchFamily="34" charset="0"/>
                <a:cs typeface="Arial" panose="020B0604020202020204" pitchFamily="34" charset="0"/>
              </a:rPr>
              <a:t>Qualifikationsphase Jg. 12 und 13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346793A-EA1B-4915-B853-BA29FB4E2EA8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5068888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b="1" dirty="0">
                <a:latin typeface="+mj-lt"/>
              </a:rPr>
              <a:t>Zur Wahl stehen die Schwerpunkte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sz="2900" dirty="0">
                <a:latin typeface="+mj-lt"/>
              </a:rPr>
              <a:t>Sprachen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sz="2900" dirty="0">
                <a:latin typeface="+mj-lt"/>
              </a:rPr>
              <a:t>Naturwissenschaft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sz="2900" dirty="0">
                <a:latin typeface="+mj-lt"/>
              </a:rPr>
              <a:t>Gesellschaftswissenschaft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sz="2900" dirty="0">
                <a:latin typeface="+mj-lt"/>
              </a:rPr>
              <a:t>Musik/Kunst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sz="2900" dirty="0">
                <a:latin typeface="+mj-lt"/>
              </a:rPr>
              <a:t>Sport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de-DE" sz="2900" dirty="0">
              <a:latin typeface="+mj-lt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b="1" dirty="0">
                <a:latin typeface="+mj-lt"/>
              </a:rPr>
              <a:t>Kernfächer für alle</a:t>
            </a:r>
            <a:r>
              <a:rPr lang="de-DE" dirty="0">
                <a:latin typeface="+mj-lt"/>
              </a:rPr>
              <a:t>: 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de-DE" dirty="0">
                <a:latin typeface="+mj-lt"/>
              </a:rPr>
              <a:t>   Deutsch, Mathematik, Fremdsprache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de-DE" sz="1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E289E06-A998-490C-ABE7-754A5A9DE22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404813"/>
            <a:ext cx="1008063" cy="6334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8463137C-CBC8-4F46-A9ED-65CE3BE189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6335712" cy="954087"/>
          </a:xfrm>
        </p:spPr>
        <p:txBody>
          <a:bodyPr/>
          <a:lstStyle/>
          <a:p>
            <a:pPr eaLnBrk="1" hangingPunct="1"/>
            <a:r>
              <a:rPr lang="de-DE" altLang="de-DE" sz="3600">
                <a:latin typeface="Arial" panose="020B0604020202020204" pitchFamily="34" charset="0"/>
                <a:cs typeface="Arial" panose="020B0604020202020204" pitchFamily="34" charset="0"/>
              </a:rPr>
              <a:t>Unterstützungskultur am EGD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9F885E16-5470-4C94-93A1-C7812B4EDE45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23850" y="1557338"/>
            <a:ext cx="8301038" cy="5111750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de-DE" sz="3600" dirty="0"/>
              <a:t> </a:t>
            </a:r>
            <a:r>
              <a:rPr lang="de-DE" b="1" dirty="0">
                <a:latin typeface="+mj-lt"/>
              </a:rPr>
              <a:t>Soziales Lernen als durchgängiger Anspruch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2800" dirty="0">
                <a:latin typeface="+mj-lt"/>
              </a:rPr>
              <a:t>Patenprogramm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2800" dirty="0" err="1">
                <a:latin typeface="+mj-lt"/>
              </a:rPr>
              <a:t>PaC</a:t>
            </a:r>
            <a:r>
              <a:rPr lang="de-DE" sz="2800" dirty="0">
                <a:latin typeface="+mj-lt"/>
              </a:rPr>
              <a:t> und Lions Quest (ICH – DU – WIR)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de-DE" sz="2800" dirty="0">
                <a:latin typeface="+mj-lt"/>
              </a:rPr>
              <a:t>    im Rahmen der Verfügungsstunden im Jg. 5-7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2800" dirty="0">
                <a:latin typeface="+mj-lt"/>
              </a:rPr>
              <a:t>Streitschlichter, Bus-Scouts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2800" dirty="0">
                <a:latin typeface="+mj-lt"/>
              </a:rPr>
              <a:t>Schüler helfen Schülern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2800" dirty="0">
                <a:latin typeface="+mj-lt"/>
              </a:rPr>
              <a:t>Mobbing-Interventions-Team (MIT)</a:t>
            </a:r>
            <a:r>
              <a:rPr lang="de-DE" sz="2800" dirty="0"/>
              <a:t>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2800" dirty="0"/>
              <a:t>Beratungslehrer und Schulseelsorgerinnen als Ansprechpartner für Ihre Kinder</a:t>
            </a:r>
            <a:endParaRPr lang="de-DE" sz="2800" dirty="0">
              <a:latin typeface="+mj-lt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2800" dirty="0">
                <a:latin typeface="+mj-lt"/>
              </a:rPr>
              <a:t>Selbstgesteuertes Lernen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2800" dirty="0">
                <a:latin typeface="+mj-lt"/>
              </a:rPr>
              <a:t>Erlebnispädagogik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B1FF64D-A2FB-47FF-92CD-C3F6E9DFFC52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404813"/>
            <a:ext cx="1008063" cy="6334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24535E9B-2295-44EE-954A-E90266848F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6335712" cy="954087"/>
          </a:xfrm>
        </p:spPr>
        <p:txBody>
          <a:bodyPr/>
          <a:lstStyle/>
          <a:p>
            <a:pPr eaLnBrk="1" hangingPunct="1"/>
            <a:r>
              <a:rPr lang="de-DE" altLang="de-DE" sz="3600">
                <a:latin typeface="Arial" panose="020B0604020202020204" pitchFamily="34" charset="0"/>
                <a:cs typeface="Arial" panose="020B0604020202020204" pitchFamily="34" charset="0"/>
              </a:rPr>
              <a:t>Erlebnispädagogik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AFFCFEDB-79FD-4F04-8883-640B4692481E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23850" y="1700213"/>
            <a:ext cx="8301038" cy="1296987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de-DE" b="1" dirty="0">
                <a:latin typeface="+mj-lt"/>
              </a:rPr>
              <a:t>Impulse zur Stärkung der Klassengemeinschaft</a:t>
            </a:r>
            <a:endParaRPr lang="de-DE" sz="2800" dirty="0">
              <a:latin typeface="+mj-lt"/>
            </a:endParaRPr>
          </a:p>
        </p:txBody>
      </p:sp>
      <p:pic>
        <p:nvPicPr>
          <p:cNvPr id="41988" name="Picture 2" descr="DSCI0207">
            <a:extLst>
              <a:ext uri="{FF2B5EF4-FFF2-40B4-BE49-F238E27FC236}">
                <a16:creationId xmlns:a16="http://schemas.microsoft.com/office/drawing/2014/main" id="{4913A662-0F6E-47FF-B0B6-234C76683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2690813"/>
            <a:ext cx="4921250" cy="36909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2" descr="DSCI0233">
            <a:extLst>
              <a:ext uri="{FF2B5EF4-FFF2-40B4-BE49-F238E27FC236}">
                <a16:creationId xmlns:a16="http://schemas.microsoft.com/office/drawing/2014/main" id="{722B5A50-4336-4EE3-B9FA-2DA668A7E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97200"/>
            <a:ext cx="3749675" cy="28114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8E5D45E-9B74-460D-9742-78BE473A12B6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404813"/>
            <a:ext cx="1008063" cy="6334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Bild 1" descr="C:\Users\LF836~1.BED\AppData\Local\Temp\EGD Junior.jpg">
            <a:extLst>
              <a:ext uri="{FF2B5EF4-FFF2-40B4-BE49-F238E27FC236}">
                <a16:creationId xmlns:a16="http://schemas.microsoft.com/office/drawing/2014/main" id="{531CC820-DE63-48F9-8E43-FA9175ABC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06254"/>
            <a:ext cx="3209106" cy="1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>
            <a:extLst>
              <a:ext uri="{FF2B5EF4-FFF2-40B4-BE49-F238E27FC236}">
                <a16:creationId xmlns:a16="http://schemas.microsoft.com/office/drawing/2014/main" id="{3773676C-F1C8-4F1C-BAF8-53A1F48B4A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7416800" cy="669925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de-DE" altLang="de-DE" sz="3600">
                <a:latin typeface="Arial" panose="020B0604020202020204" pitchFamily="34" charset="0"/>
                <a:cs typeface="Arial" panose="020B0604020202020204" pitchFamily="34" charset="0"/>
              </a:rPr>
              <a:t>Standorte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0595F99B-2721-40FE-A974-4D02C6FDCB4F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635896" y="2164556"/>
            <a:ext cx="4702175" cy="633412"/>
          </a:xfrm>
        </p:spPr>
        <p:txBody>
          <a:bodyPr lIns="92075" tIns="46038" rIns="92075" bIns="46038"/>
          <a:lstStyle/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für den 5. und 6. Jahrgang</a:t>
            </a:r>
            <a:endParaRPr lang="de-DE" altLang="de-DE" sz="36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6DE151D-13DF-4E94-B613-8FC332874BC4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404813"/>
            <a:ext cx="1008063" cy="6334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17414" name="Picture 9" descr="F:\DCIM\109SSCAM\XL804351.JPG">
            <a:extLst>
              <a:ext uri="{FF2B5EF4-FFF2-40B4-BE49-F238E27FC236}">
                <a16:creationId xmlns:a16="http://schemas.microsoft.com/office/drawing/2014/main" id="{750C066E-62A1-419C-8278-2E84BB971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149725"/>
            <a:ext cx="25923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4" descr="kontakt_bild">
            <a:extLst>
              <a:ext uri="{FF2B5EF4-FFF2-40B4-BE49-F238E27FC236}">
                <a16:creationId xmlns:a16="http://schemas.microsoft.com/office/drawing/2014/main" id="{C7DCF16C-410E-4CA4-83B5-8EFA45697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5"/>
          <a:stretch>
            <a:fillRect/>
          </a:stretch>
        </p:blipFill>
        <p:spPr bwMode="auto">
          <a:xfrm>
            <a:off x="2627313" y="3770313"/>
            <a:ext cx="3983037" cy="28956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10">
            <a:extLst>
              <a:ext uri="{FF2B5EF4-FFF2-40B4-BE49-F238E27FC236}">
                <a16:creationId xmlns:a16="http://schemas.microsoft.com/office/drawing/2014/main" id="{93470E6C-D03B-4C63-AE4F-CD5A4155F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34247"/>
            <a:ext cx="2293118" cy="306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E7F60C9-C8A8-4A18-935F-DC40855C8581}"/>
              </a:ext>
            </a:extLst>
          </p:cNvPr>
          <p:cNvSpPr txBox="1"/>
          <p:nvPr/>
        </p:nvSpPr>
        <p:spPr>
          <a:xfrm>
            <a:off x="251520" y="3054350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Christian-Blank-Str. 15, Duderstadt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AF711B4-01A8-43C4-8A23-8AA47688B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6623050" cy="990600"/>
          </a:xfrm>
        </p:spPr>
        <p:txBody>
          <a:bodyPr/>
          <a:lstStyle/>
          <a:p>
            <a:pPr eaLnBrk="1" hangingPunct="1"/>
            <a:r>
              <a:rPr lang="de-DE" altLang="de-DE" sz="3600">
                <a:latin typeface="Arial" panose="020B0604020202020204" pitchFamily="34" charset="0"/>
                <a:cs typeface="Arial" panose="020B0604020202020204" pitchFamily="34" charset="0"/>
              </a:rPr>
              <a:t>Außerschulische Lernorte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5EBF5952-0147-425B-9A25-5632DE47ADFE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95288" y="1916113"/>
            <a:ext cx="8291512" cy="4537075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3200" dirty="0">
                <a:latin typeface="+mj-lt"/>
              </a:rPr>
              <a:t>Erlebnispädagogische Klassenfahrten in den Jahrgängen 6, 8 und 10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3200" dirty="0">
                <a:latin typeface="+mj-lt"/>
              </a:rPr>
              <a:t>Studienfahrten (europäisches Ausland)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3200" dirty="0">
                <a:latin typeface="+mj-lt"/>
              </a:rPr>
              <a:t>Schüleraustausch (Frankreich, Polen, Spanien)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3200" dirty="0">
                <a:latin typeface="+mj-lt"/>
              </a:rPr>
              <a:t>Besuch anderer Bildungsträger (Uni, X-Lab, Theater, Museen)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3200" dirty="0">
                <a:latin typeface="+mj-lt"/>
              </a:rPr>
              <a:t>Sportliche Exkursionen zum Rudern, Windsurfen und Skifahren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de-DE" sz="3600" dirty="0"/>
          </a:p>
          <a:p>
            <a:pPr marL="320040" indent="-32004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B968710-2F19-44C5-9C26-FEC7CC36EB9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404813"/>
            <a:ext cx="1008063" cy="6334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5E912421-D603-401F-981B-26C6CEC1A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de-DE" altLang="de-DE" sz="3600">
                <a:latin typeface="Arial" panose="020B0604020202020204" pitchFamily="34" charset="0"/>
                <a:cs typeface="Arial" panose="020B0604020202020204" pitchFamily="34" charset="0"/>
              </a:rPr>
              <a:t>Unsere gymnasiale Konzeption</a:t>
            </a: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53F6EA2E-D37E-4A01-AE22-38F6FC4ADA92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68313" y="1844675"/>
            <a:ext cx="8229600" cy="5013325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3200" dirty="0">
                <a:latin typeface="+mj-lt"/>
              </a:rPr>
              <a:t>Breite und vertiefte Allgemeinbildung</a:t>
            </a:r>
          </a:p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3200" dirty="0">
                <a:latin typeface="+mj-lt"/>
              </a:rPr>
              <a:t>Erwerb der allgemeinen Studierfähigkeit</a:t>
            </a:r>
          </a:p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3200" dirty="0">
                <a:latin typeface="+mj-lt"/>
              </a:rPr>
              <a:t>Selbstständiges Lernen und Einblicke in das wissenschaftliche Arbeiten</a:t>
            </a:r>
          </a:p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3200" dirty="0">
                <a:latin typeface="+mj-lt"/>
              </a:rPr>
              <a:t>Individuelle Schwerpunktbildung</a:t>
            </a:r>
          </a:p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3200" dirty="0"/>
              <a:t>Unterstützender Weg zum Abitur </a:t>
            </a:r>
          </a:p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de-DE" sz="3200" dirty="0">
              <a:latin typeface="+mj-lt"/>
            </a:endParaRPr>
          </a:p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de-DE" sz="3200" dirty="0">
              <a:latin typeface="+mj-lt"/>
            </a:endParaRP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de-DE" sz="3600" dirty="0"/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de-DE" sz="2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0D6F483-4993-4127-AD39-DEFD0F5400D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404813"/>
            <a:ext cx="1008063" cy="6334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4BA6CE2-B43B-46D2-8DEA-24A9D56F42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de-DE" altLang="de-DE" sz="3600">
                <a:latin typeface="Arial" panose="020B0604020202020204" pitchFamily="34" charset="0"/>
                <a:cs typeface="Arial" panose="020B0604020202020204" pitchFamily="34" charset="0"/>
              </a:rPr>
              <a:t>EGD für mein Kind?</a:t>
            </a: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CF9D3B69-4F01-42A7-BE7D-4879AF4907C5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68313" y="1844675"/>
            <a:ext cx="8229600" cy="5013325"/>
          </a:xfrm>
        </p:spPr>
        <p:txBody>
          <a:bodyPr>
            <a:normAutofit fontScale="85000" lnSpcReduction="20000"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de-DE" sz="3200" dirty="0">
                <a:latin typeface="+mj-lt"/>
              </a:rPr>
              <a:t>JA, wenn …</a:t>
            </a:r>
          </a:p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3200" dirty="0">
                <a:latin typeface="+mj-lt"/>
              </a:rPr>
              <a:t>… es sich für längere Zeit mit Inhalten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de-DE" sz="3200" dirty="0">
                <a:latin typeface="+mj-lt"/>
              </a:rPr>
              <a:t>   beschäftigen kann</a:t>
            </a:r>
          </a:p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3200" dirty="0">
                <a:latin typeface="+mj-lt"/>
              </a:rPr>
              <a:t>… es in der Lage ist, selbstständig zu lernen</a:t>
            </a:r>
          </a:p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3200" dirty="0">
                <a:latin typeface="+mj-lt"/>
              </a:rPr>
              <a:t>… es im Arbeits- und Sozialverhalten eine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de-DE" sz="3200" dirty="0">
                <a:latin typeface="+mj-lt"/>
              </a:rPr>
              <a:t>   positive Haltung zeigt</a:t>
            </a:r>
          </a:p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3200" dirty="0">
                <a:latin typeface="+mj-lt"/>
              </a:rPr>
              <a:t>… es in den Fächern Deutsch, Mathematik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de-DE" sz="3200" dirty="0">
                <a:latin typeface="+mj-lt"/>
              </a:rPr>
              <a:t>   und Sachkunde mindestens ein „gut“ erreicht</a:t>
            </a:r>
          </a:p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de-DE" sz="3200" dirty="0">
              <a:latin typeface="+mj-lt"/>
            </a:endParaRP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de-DE" sz="3600" dirty="0"/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de-DE" sz="2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E17491A-A56C-4080-9103-F6A9A7A79A7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404813"/>
            <a:ext cx="1008063" cy="6334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45061" name="Grafik 1">
            <a:extLst>
              <a:ext uri="{FF2B5EF4-FFF2-40B4-BE49-F238E27FC236}">
                <a16:creationId xmlns:a16="http://schemas.microsoft.com/office/drawing/2014/main" id="{5FE441AC-2B4A-4ABC-B085-332161F76B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2852738"/>
            <a:ext cx="1924050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AA333EBB-73F5-46CC-ACCB-1DF6CF5CFF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4967288" cy="990600"/>
          </a:xfrm>
        </p:spPr>
        <p:txBody>
          <a:bodyPr/>
          <a:lstStyle/>
          <a:p>
            <a:pPr eaLnBrk="1" hangingPunct="1"/>
            <a:r>
              <a:rPr lang="de-DE" altLang="de-DE" sz="4000">
                <a:latin typeface="Arial" panose="020B0604020202020204" pitchFamily="34" charset="0"/>
                <a:cs typeface="Arial" panose="020B0604020202020204" pitchFamily="34" charset="0"/>
              </a:rPr>
              <a:t>Unser Engagement </a:t>
            </a: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3C331268-B9F6-431B-89E0-6E201BA58F72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31825" y="1746250"/>
            <a:ext cx="8153400" cy="511175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3000" dirty="0">
                <a:latin typeface="+mj-lt"/>
              </a:rPr>
              <a:t>Begleitete Hospitationstage am EGD Junior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3000" dirty="0">
                <a:latin typeface="+mj-lt"/>
              </a:rPr>
              <a:t>Einführungswoche für die 5. Klassen unter dem Motto: „Bewegte Schule“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3000" dirty="0">
                <a:latin typeface="+mj-lt"/>
              </a:rPr>
              <a:t>Kooperation mit den Grundschulen (gegenseitige Hospitationen, Schulerfolgsrückmeldung)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3000" dirty="0"/>
              <a:t>Beratungslehrer und Schulseelsorger als Ansprechpartner für Ihre Kinder 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3000" dirty="0">
                <a:latin typeface="+mj-lt"/>
              </a:rPr>
              <a:t>Medien- und Methodenkonzept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3000" dirty="0">
                <a:latin typeface="+mj-lt"/>
              </a:rPr>
              <a:t>Gesundheitsprogramm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3000" dirty="0">
                <a:latin typeface="+mj-lt"/>
              </a:rPr>
              <a:t>Berufsorientierung für Studium und Beruf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3000" dirty="0">
                <a:latin typeface="+mj-lt"/>
              </a:rPr>
              <a:t>Schwerpunkt „Soziales Lernen“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de-DE" sz="3000" dirty="0">
              <a:latin typeface="+mj-lt"/>
            </a:endParaRP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de-DE" sz="3000" dirty="0">
              <a:latin typeface="+mj-lt"/>
            </a:endParaRP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9D776B2-48B2-4DFE-BEC3-B184D8C987D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404813"/>
            <a:ext cx="1008063" cy="6334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:a16="http://schemas.microsoft.com/office/drawing/2014/main" id="{5686BC59-361F-4972-AB8D-95F178C2964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42938" y="928688"/>
            <a:ext cx="7772400" cy="4160837"/>
          </a:xfrm>
        </p:spPr>
        <p:txBody>
          <a:bodyPr lIns="92075" tIns="46038" rIns="92075" bIns="46038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de-DE" sz="4000" dirty="0"/>
            </a:br>
            <a:r>
              <a:rPr lang="de-DE" sz="4000" b="1" dirty="0"/>
              <a:t>Unsere Überzeugung</a:t>
            </a:r>
            <a:br>
              <a:rPr lang="de-DE" sz="4000" dirty="0"/>
            </a:br>
            <a:br>
              <a:rPr lang="de-DE" sz="4000" dirty="0"/>
            </a:br>
            <a:r>
              <a:rPr lang="de-DE" sz="4000" cap="none" dirty="0"/>
              <a:t>Die Bildungs- und Erziehungspartnerschaft </a:t>
            </a:r>
            <a:br>
              <a:rPr lang="de-DE" sz="4000" cap="none" dirty="0"/>
            </a:br>
            <a:r>
              <a:rPr lang="de-DE" sz="4000" cap="none" dirty="0"/>
              <a:t>von Schule und Elternhaus ist eine wichtige Voraussetzung für eine gelingende Schullaufbahn Ihrer Kinder.</a:t>
            </a:r>
            <a:br>
              <a:rPr lang="de-DE" sz="4000" dirty="0"/>
            </a:br>
            <a:endParaRPr lang="de-DE" sz="4000" dirty="0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E4553B52-B4BD-42EB-98CA-F351AFF35CD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de-DE" altLang="de-DE"/>
              <a:t>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62BA2EB-8EB3-44FD-90E6-AA4382BF4EE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6092825"/>
            <a:ext cx="1008063" cy="6334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6A063CC6-807E-4EA0-986D-B5AE664C35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773238"/>
            <a:ext cx="8229600" cy="50847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sz="4900" dirty="0"/>
              <a:t>… und freuen uns auf den Unterricht, die gemeinsame Zeit mit Ihren Kindern und die Zusammenarbeit mit Ihnen am        		</a:t>
            </a:r>
            <a:br>
              <a:rPr lang="de-DE" sz="5400" dirty="0"/>
            </a:br>
            <a:br>
              <a:rPr lang="de-DE" sz="5400" dirty="0"/>
            </a:br>
            <a:endParaRPr lang="de-DE" sz="36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98EABB8-7875-4BC9-9162-F99BE707C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14338"/>
            <a:ext cx="62642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de-DE" sz="3600" dirty="0">
                <a:solidFill>
                  <a:schemeClr val="tx2"/>
                </a:solidFill>
                <a:ea typeface="+mj-ea"/>
                <a:cs typeface="Arial" pitchFamily="34" charset="0"/>
              </a:rPr>
              <a:t>Wir machen Schule …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77E42A9-9E80-4DBD-BDA5-2006B5CB5BD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404813"/>
            <a:ext cx="1008063" cy="6334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6C2DDCA-D6CD-4637-8CD4-547CD9418FA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4797425"/>
            <a:ext cx="2663825" cy="14398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49158" name="Picture 6">
            <a:extLst>
              <a:ext uri="{FF2B5EF4-FFF2-40B4-BE49-F238E27FC236}">
                <a16:creationId xmlns:a16="http://schemas.microsoft.com/office/drawing/2014/main" id="{47DF6A87-500E-426F-BCD4-E84CF51BF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652963"/>
            <a:ext cx="3384550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0270A708-64C5-4197-98BB-0D295FEE6D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725" y="404813"/>
            <a:ext cx="6265863" cy="711200"/>
          </a:xfrm>
        </p:spPr>
        <p:txBody>
          <a:bodyPr/>
          <a:lstStyle/>
          <a:p>
            <a:pPr eaLnBrk="1" hangingPunct="1"/>
            <a:r>
              <a:rPr lang="de-DE" altLang="de-DE" sz="3600">
                <a:latin typeface="Arial" panose="020B0604020202020204" pitchFamily="34" charset="0"/>
                <a:cs typeface="Arial" panose="020B0604020202020204" pitchFamily="34" charset="0"/>
              </a:rPr>
              <a:t>Informationen und Termine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0E5FFFF7-6AC2-4596-B26A-00F190661B5B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68313" y="1700213"/>
            <a:ext cx="8507412" cy="5157787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2800" dirty="0">
                <a:latin typeface="+mj-lt"/>
              </a:rPr>
              <a:t>Digitaler Tag der offenen Tür am 12.03.2021 – Gesprächsrunde im Livestream um 15.30 Uhr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2800" dirty="0">
                <a:latin typeface="+mj-lt"/>
              </a:rPr>
              <a:t>Digitale Schnupperstunden am 19.03.2021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de-DE" sz="2800" dirty="0">
              <a:latin typeface="+mj-lt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2800" dirty="0">
                <a:latin typeface="+mj-lt"/>
              </a:rPr>
              <a:t>Informationen auf unserer Homepage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de-DE" sz="2800" dirty="0">
                <a:latin typeface="+mj-lt"/>
              </a:rPr>
              <a:t>	- </a:t>
            </a:r>
            <a:r>
              <a:rPr lang="de-DE" sz="2800" dirty="0">
                <a:latin typeface="+mj-lt"/>
                <a:hlinkClick r:id="rId2"/>
              </a:rPr>
              <a:t>www.eichsfeld-gymnasium.de</a:t>
            </a:r>
            <a:endParaRPr lang="de-DE" sz="2800" dirty="0">
              <a:latin typeface="+mj-lt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de-DE" sz="2800" dirty="0">
                <a:latin typeface="+mj-lt"/>
              </a:rPr>
              <a:t>   - </a:t>
            </a:r>
            <a:r>
              <a:rPr lang="de-DE" sz="2800" dirty="0">
                <a:latin typeface="+mj-lt"/>
                <a:hlinkClick r:id="rId3"/>
              </a:rPr>
              <a:t>https://willkommen.eichsfeld-  gymnasium.de</a:t>
            </a:r>
            <a:endParaRPr lang="de-DE" sz="2800" dirty="0">
              <a:latin typeface="+mj-lt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2800" dirty="0">
                <a:latin typeface="+mj-lt"/>
              </a:rPr>
              <a:t>Schulrecht: www.schure.de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de-DE" sz="4000" dirty="0">
              <a:latin typeface="+mj-lt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EC4DF2D-575F-488B-8F2B-4E17E232886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404813"/>
            <a:ext cx="1008063" cy="6334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7DB97EF-097E-44F3-BEE4-3085BCF176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6478588" cy="598488"/>
          </a:xfrm>
        </p:spPr>
        <p:txBody>
          <a:bodyPr lIns="92075" tIns="46038" rIns="92075" bIns="46038" anchor="b"/>
          <a:lstStyle/>
          <a:p>
            <a:pPr eaLnBrk="1" hangingPunct="1"/>
            <a:r>
              <a:rPr lang="de-DE" altLang="de-DE" sz="3600">
                <a:latin typeface="Arial" panose="020B0604020202020204" pitchFamily="34" charset="0"/>
                <a:cs typeface="Arial" panose="020B0604020202020204" pitchFamily="34" charset="0"/>
              </a:rPr>
              <a:t>Standorte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15AB81D-5D96-4A7E-8D35-572EB8CEC0A7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68313" y="1773238"/>
            <a:ext cx="8229600" cy="1871662"/>
          </a:xfrm>
        </p:spPr>
        <p:txBody>
          <a:bodyPr lIns="92075" tIns="46038" rIns="92075" bIns="46038">
            <a:normAutofit fontScale="62500" lnSpcReduction="20000"/>
          </a:bodyPr>
          <a:lstStyle/>
          <a:p>
            <a:pPr marL="320040" indent="-32004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de-DE" sz="1000" dirty="0"/>
          </a:p>
          <a:p>
            <a:pPr marL="320040" indent="-320040" algn="ctr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de-DE" sz="4600" b="1" dirty="0">
                <a:latin typeface="Arial" pitchFamily="34" charset="0"/>
                <a:cs typeface="Arial" pitchFamily="34" charset="0"/>
              </a:rPr>
              <a:t>Schulzentrum  „Auf der Klappe“</a:t>
            </a:r>
          </a:p>
          <a:p>
            <a:pPr marL="320040" indent="-320040" algn="ctr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de-DE" sz="4600" dirty="0">
                <a:latin typeface="Arial" pitchFamily="34" charset="0"/>
                <a:cs typeface="Arial" pitchFamily="34" charset="0"/>
              </a:rPr>
              <a:t>für die Jahrgänge 7 – 13</a:t>
            </a:r>
          </a:p>
          <a:p>
            <a:pPr marL="320040" indent="-320040" algn="ctr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de-DE" sz="4600" dirty="0"/>
              <a:t>	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0AD21D2-374E-43A6-8D9E-3B39DF7860D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404813"/>
            <a:ext cx="1008063" cy="6334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19461" name="Grafik 1">
            <a:extLst>
              <a:ext uri="{FF2B5EF4-FFF2-40B4-BE49-F238E27FC236}">
                <a16:creationId xmlns:a16="http://schemas.microsoft.com/office/drawing/2014/main" id="{24D5F134-5DA4-4FC0-B212-6D8637F90F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3332056"/>
            <a:ext cx="5108575" cy="287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" descr="http://www.eichsfeld-gymnasium.de/images/egd-schueler_460.jpg">
            <a:extLst>
              <a:ext uri="{FF2B5EF4-FFF2-40B4-BE49-F238E27FC236}">
                <a16:creationId xmlns:a16="http://schemas.microsoft.com/office/drawing/2014/main" id="{F656D891-C11F-46AD-910D-43FBF9F7B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4159250"/>
            <a:ext cx="4057650" cy="2698750"/>
          </a:xfrm>
          <a:prstGeom prst="rect">
            <a:avLst/>
          </a:prstGeom>
          <a:noFill/>
          <a:ln w="9525">
            <a:solidFill>
              <a:srgbClr val="DF6B4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4680F38-C444-4C8C-826F-BA7CEF31FE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0050"/>
            <a:ext cx="7056437" cy="652463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de-DE" altLang="de-DE" sz="3600">
                <a:latin typeface="Arial" panose="020B0604020202020204" pitchFamily="34" charset="0"/>
                <a:cs typeface="Arial" panose="020B0604020202020204" pitchFamily="34" charset="0"/>
              </a:rPr>
              <a:t>Lernen am EGD</a:t>
            </a:r>
          </a:p>
        </p:txBody>
      </p:sp>
      <p:sp>
        <p:nvSpPr>
          <p:cNvPr id="231427" name="Rectangle 3">
            <a:extLst>
              <a:ext uri="{FF2B5EF4-FFF2-40B4-BE49-F238E27FC236}">
                <a16:creationId xmlns:a16="http://schemas.microsoft.com/office/drawing/2014/main" id="{D3011526-E4E7-4EDB-AE1D-4962095BEAE3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68313" y="1268413"/>
            <a:ext cx="8351837" cy="5256212"/>
          </a:xfrm>
        </p:spPr>
        <p:txBody>
          <a:bodyPr lIns="92075" tIns="46038" rIns="92075" bIns="46038">
            <a:normAutofit fontScale="55000" lnSpcReduction="20000"/>
          </a:bodyPr>
          <a:lstStyle/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de-DE" sz="1000" dirty="0"/>
              <a:t> 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de-DE" sz="1000" dirty="0">
              <a:solidFill>
                <a:schemeClr val="tx2"/>
              </a:solidFill>
            </a:endParaRP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de-DE" sz="1000" dirty="0">
              <a:solidFill>
                <a:schemeClr val="tx2"/>
              </a:solidFill>
            </a:endParaRP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de-DE" sz="65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Wie?</a:t>
            </a:r>
          </a:p>
          <a:p>
            <a:pPr marL="320040" indent="-320040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4900" dirty="0">
                <a:latin typeface="Arial" pitchFamily="34" charset="0"/>
                <a:cs typeface="Arial" pitchFamily="34" charset="0"/>
              </a:rPr>
              <a:t>selbstständiges, entdeckendes Lernen</a:t>
            </a:r>
          </a:p>
          <a:p>
            <a:pPr marL="320040" indent="-320040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4900" dirty="0">
                <a:latin typeface="Arial" pitchFamily="34" charset="0"/>
                <a:cs typeface="Arial" pitchFamily="34" charset="0"/>
              </a:rPr>
              <a:t>weniger Reproduktion, sondern mehr Transfer und Eigenständigkeit des Denkens</a:t>
            </a:r>
          </a:p>
          <a:p>
            <a:pPr marL="320040" indent="-320040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4900" dirty="0">
                <a:latin typeface="Arial" pitchFamily="34" charset="0"/>
                <a:cs typeface="Arial" pitchFamily="34" charset="0"/>
              </a:rPr>
              <a:t>begründete Urteilsbildung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de-DE" sz="4900" dirty="0">
              <a:latin typeface="Arial" pitchFamily="34" charset="0"/>
              <a:cs typeface="Arial" pitchFamily="34" charset="0"/>
            </a:endParaRP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de-DE" sz="65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Was?</a:t>
            </a:r>
          </a:p>
          <a:p>
            <a:pPr marL="320040" indent="-320040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4900" dirty="0">
                <a:latin typeface="Arial" pitchFamily="34" charset="0"/>
                <a:cs typeface="Arial" pitchFamily="34" charset="0"/>
              </a:rPr>
              <a:t>Kompetenzerwerb in mindestens zwei Sprachen</a:t>
            </a:r>
          </a:p>
          <a:p>
            <a:pPr marL="320040" indent="-320040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4900" dirty="0">
                <a:latin typeface="Arial" pitchFamily="34" charset="0"/>
                <a:cs typeface="Arial" pitchFamily="34" charset="0"/>
              </a:rPr>
              <a:t>wissenschaftliche Ausrichtung in den jeweiligen</a:t>
            </a:r>
          </a:p>
          <a:p>
            <a:pPr marL="320040" indent="-320040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de-DE" sz="4900" dirty="0">
                <a:latin typeface="Arial" pitchFamily="34" charset="0"/>
                <a:cs typeface="Arial" pitchFamily="34" charset="0"/>
              </a:rPr>
              <a:t>    Fächern </a:t>
            </a:r>
            <a:r>
              <a:rPr lang="de-DE" sz="1100" dirty="0"/>
              <a:t>	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3DD72EA-E5B4-49F2-B613-C49521B48654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404813"/>
            <a:ext cx="1008063" cy="6334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95524EB-F42A-4385-A23F-FC29ABA31D29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528638" y="333375"/>
            <a:ext cx="5627687" cy="796925"/>
          </a:xfrm>
        </p:spPr>
        <p:txBody>
          <a:bodyPr/>
          <a:lstStyle/>
          <a:p>
            <a:pPr eaLnBrk="1" hangingPunct="1"/>
            <a:r>
              <a:rPr lang="de-DE" altLang="de-DE" sz="3600">
                <a:latin typeface="Arial" panose="020B0604020202020204" pitchFamily="34" charset="0"/>
                <a:cs typeface="Arial" panose="020B0604020202020204" pitchFamily="34" charset="0"/>
              </a:rPr>
              <a:t>Orientierung für Ihr Kind</a:t>
            </a:r>
          </a:p>
        </p:txBody>
      </p:sp>
      <p:sp>
        <p:nvSpPr>
          <p:cNvPr id="274437" name="Rectangle 5">
            <a:extLst>
              <a:ext uri="{FF2B5EF4-FFF2-40B4-BE49-F238E27FC236}">
                <a16:creationId xmlns:a16="http://schemas.microsoft.com/office/drawing/2014/main" id="{28DD82AF-6B2E-496C-BEFB-77B1A2C33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3933825"/>
            <a:ext cx="4038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endParaRPr lang="de-DE" sz="24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74438" name="Rectangle 6">
            <a:extLst>
              <a:ext uri="{FF2B5EF4-FFF2-40B4-BE49-F238E27FC236}">
                <a16:creationId xmlns:a16="http://schemas.microsoft.com/office/drawing/2014/main" id="{48EEA4D5-0A87-44EA-8DB1-01CEC04E6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3933825"/>
            <a:ext cx="4038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endParaRPr lang="de-DE" sz="24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4B46ACC-1A67-4EE0-BB7A-686CC7135C5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404813"/>
            <a:ext cx="1008063" cy="6334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sp>
        <p:nvSpPr>
          <p:cNvPr id="24582" name="Inhaltsplatzhalter 2">
            <a:extLst>
              <a:ext uri="{FF2B5EF4-FFF2-40B4-BE49-F238E27FC236}">
                <a16:creationId xmlns:a16="http://schemas.microsoft.com/office/drawing/2014/main" id="{917A04A0-99E1-4A38-8A7B-4D81DFC1D776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24583" name="Inhaltsplatzhalter 4">
            <a:extLst>
              <a:ext uri="{FF2B5EF4-FFF2-40B4-BE49-F238E27FC236}">
                <a16:creationId xmlns:a16="http://schemas.microsoft.com/office/drawing/2014/main" id="{16AFFB7E-4089-4BA3-A653-3752474AF672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de-DE" altLang="de-DE"/>
          </a:p>
        </p:txBody>
      </p:sp>
      <p:pic>
        <p:nvPicPr>
          <p:cNvPr id="24584" name="Picture 11" descr="F:\DCIM\109SSCAM\XL804381.JPG">
            <a:extLst>
              <a:ext uri="{FF2B5EF4-FFF2-40B4-BE49-F238E27FC236}">
                <a16:creationId xmlns:a16="http://schemas.microsoft.com/office/drawing/2014/main" id="{A0AB6821-5944-4C20-8059-7F49B622A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1773238"/>
            <a:ext cx="3054350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4" descr="F:\DCIM\109SSCAM\XL804333.JPG">
            <a:extLst>
              <a:ext uri="{FF2B5EF4-FFF2-40B4-BE49-F238E27FC236}">
                <a16:creationId xmlns:a16="http://schemas.microsoft.com/office/drawing/2014/main" id="{64A1B3F2-D375-417B-AFBB-95BD28CE016D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700213"/>
            <a:ext cx="3536950" cy="4716462"/>
          </a:xfrm>
          <a:noFill/>
        </p:spPr>
      </p:pic>
      <p:pic>
        <p:nvPicPr>
          <p:cNvPr id="24586" name="Picture 15" descr="F:\DCIM\109SSCAM\XL804321.JPG">
            <a:extLst>
              <a:ext uri="{FF2B5EF4-FFF2-40B4-BE49-F238E27FC236}">
                <a16:creationId xmlns:a16="http://schemas.microsoft.com/office/drawing/2014/main" id="{F55B7F13-11B7-451B-A93F-CD1CB989E51D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8025" y="3952875"/>
            <a:ext cx="3438525" cy="2579688"/>
          </a:xfrm>
          <a:noFill/>
        </p:spPr>
      </p:pic>
      <p:pic>
        <p:nvPicPr>
          <p:cNvPr id="24587" name="Picture 13" descr="F:\DCIM\109SSCAM\XL804380.JPG">
            <a:extLst>
              <a:ext uri="{FF2B5EF4-FFF2-40B4-BE49-F238E27FC236}">
                <a16:creationId xmlns:a16="http://schemas.microsoft.com/office/drawing/2014/main" id="{F763E3E2-9B97-4A77-8A9F-342F19934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24282">
            <a:off x="3906838" y="2195513"/>
            <a:ext cx="1765300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1057F21-D495-4EDC-9892-BDC11FB3EE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6550"/>
            <a:ext cx="6059488" cy="715963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de-DE" altLang="de-DE" sz="3600">
                <a:latin typeface="Arial" panose="020B0604020202020204" pitchFamily="34" charset="0"/>
                <a:cs typeface="Arial" panose="020B0604020202020204" pitchFamily="34" charset="0"/>
              </a:rPr>
              <a:t>Wichtige EGD-Stationen</a:t>
            </a:r>
          </a:p>
        </p:txBody>
      </p:sp>
      <p:sp>
        <p:nvSpPr>
          <p:cNvPr id="315395" name="Rectangle 3">
            <a:extLst>
              <a:ext uri="{FF2B5EF4-FFF2-40B4-BE49-F238E27FC236}">
                <a16:creationId xmlns:a16="http://schemas.microsoft.com/office/drawing/2014/main" id="{920BEB76-07C3-4430-BC9D-E90D9A0056E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700213"/>
            <a:ext cx="8208962" cy="4352925"/>
          </a:xfrm>
        </p:spPr>
        <p:txBody>
          <a:bodyPr lIns="92075" tIns="46038" rIns="92075" bIns="46038">
            <a:noAutofit/>
          </a:bodyPr>
          <a:lstStyle/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3100" dirty="0">
                <a:latin typeface="+mj-lt"/>
              </a:rPr>
              <a:t>1. Fremdsprache (weitergeführt) in Klasse 5</a:t>
            </a:r>
          </a:p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3100" dirty="0">
                <a:latin typeface="+mj-lt"/>
              </a:rPr>
              <a:t>2. Fremdsprache ab Klasse 6 – 2022</a:t>
            </a:r>
          </a:p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3100" dirty="0">
                <a:latin typeface="+mj-lt"/>
              </a:rPr>
              <a:t>Profilbildung 2023 für Klasse 7 – 9</a:t>
            </a:r>
          </a:p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3100" dirty="0">
                <a:latin typeface="+mj-lt"/>
              </a:rPr>
              <a:t>Schwerpunktwahl 2027 für Kursstufe 12/13</a:t>
            </a:r>
          </a:p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3100" dirty="0">
                <a:latin typeface="+mj-lt"/>
              </a:rPr>
              <a:t>Abitur im Jahr 2030 nach 13 Schuljahren </a:t>
            </a:r>
            <a:r>
              <a:rPr lang="de-DE" sz="3100" dirty="0">
                <a:latin typeface="+mj-lt"/>
                <a:sym typeface="Wingdings" pitchFamily="2" charset="2"/>
              </a:rPr>
              <a:t></a:t>
            </a:r>
            <a:endParaRPr lang="de-DE" sz="3100" dirty="0">
              <a:latin typeface="+mj-lt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A5D68EF-3466-4BB4-B923-43900A07A68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404813"/>
            <a:ext cx="1008063" cy="6334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B82336A-3402-441A-A81C-7106E622CA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2863"/>
            <a:ext cx="6562725" cy="725487"/>
          </a:xfrm>
        </p:spPr>
        <p:txBody>
          <a:bodyPr/>
          <a:lstStyle/>
          <a:p>
            <a:pPr eaLnBrk="1" hangingPunct="1"/>
            <a:r>
              <a:rPr lang="de-DE" altLang="de-DE" sz="3600">
                <a:latin typeface="Arial" panose="020B0604020202020204" pitchFamily="34" charset="0"/>
                <a:cs typeface="Arial" panose="020B0604020202020204" pitchFamily="34" charset="0"/>
              </a:rPr>
              <a:t>Unterrichtsfächer</a:t>
            </a:r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4370" name="Group 2">
            <a:extLst>
              <a:ext uri="{FF2B5EF4-FFF2-40B4-BE49-F238E27FC236}">
                <a16:creationId xmlns:a16="http://schemas.microsoft.com/office/drawing/2014/main" id="{DEDD8621-DEB8-404B-8C24-555F7B552D45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900113" y="908050"/>
          <a:ext cx="7272336" cy="5832468"/>
        </p:xfrm>
        <a:graphic>
          <a:graphicData uri="http://schemas.openxmlformats.org/drawingml/2006/table">
            <a:tbl>
              <a:tblPr/>
              <a:tblGrid>
                <a:gridCol w="1807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2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79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68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42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42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69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Fach</a:t>
                      </a:r>
                      <a:r>
                        <a:rPr kumimoji="1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/ </a:t>
                      </a:r>
                      <a:r>
                        <a:rPr kumimoji="1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Klasse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1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1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1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1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1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Summe</a:t>
                      </a:r>
                      <a:endParaRPr kumimoji="1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9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Deutsch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9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Englisch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1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1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9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</a:t>
                      </a:r>
                      <a:r>
                        <a:rPr kumimoji="1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Fremdspr</a:t>
                      </a:r>
                      <a:r>
                        <a:rPr kumimoji="1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1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1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1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1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1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9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Musik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1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1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1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9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Kunst</a:t>
                      </a:r>
                      <a:endParaRPr kumimoji="1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1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1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1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9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Geschichte</a:t>
                      </a:r>
                      <a:endParaRPr kumimoji="1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1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9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Erdkunde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9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Politik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1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1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1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1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1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9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Religion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1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1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1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1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1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1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9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Mathematik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9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Biologie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1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69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Chemie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69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Physik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69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Sport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1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1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1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69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Verfügung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1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1</a:t>
                      </a:r>
                      <a:endParaRPr kumimoji="1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1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1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1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1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69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Wahlpflicht</a:t>
                      </a:r>
                      <a:endParaRPr kumimoji="1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1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1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1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1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1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69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Wahl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+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69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1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29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32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32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32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185</a:t>
                      </a:r>
                      <a:endParaRPr kumimoji="1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7833" name="Text Box 202">
            <a:extLst>
              <a:ext uri="{FF2B5EF4-FFF2-40B4-BE49-F238E27FC236}">
                <a16:creationId xmlns:a16="http://schemas.microsoft.com/office/drawing/2014/main" id="{D3C976D1-D8EF-45B6-9305-55B863D3E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557338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de-DE" altLang="de-DE">
              <a:solidFill>
                <a:srgbClr val="000000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9673589-A215-4451-B94F-46F4EFFFD84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134938"/>
            <a:ext cx="1008063" cy="6334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C3D1DFF-5E75-4EBC-8114-C638673340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de-DE" altLang="de-DE" sz="3600">
                <a:latin typeface="Arial" panose="020B0604020202020204" pitchFamily="34" charset="0"/>
                <a:cs typeface="Arial" panose="020B0604020202020204" pitchFamily="34" charset="0"/>
              </a:rPr>
              <a:t>Stundenplan Jahrgang 5 </a:t>
            </a:r>
            <a:r>
              <a:rPr lang="de-DE" altLang="de-DE" sz="2400"/>
              <a:t>(Beispiel)</a:t>
            </a:r>
            <a:endParaRPr lang="de-DE" altLang="de-DE" sz="3200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7D41177-6951-4D3E-9C8A-184A77389834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de-DE" alt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A7B9FF3-1671-4ECC-851F-A4E7846BEE1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404813"/>
            <a:ext cx="1008063" cy="6334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38013178-CC34-4B6D-8AAB-FEC2419E3007}"/>
              </a:ext>
            </a:extLst>
          </p:cNvPr>
          <p:cNvSpPr/>
          <p:nvPr/>
        </p:nvSpPr>
        <p:spPr>
          <a:xfrm>
            <a:off x="2555875" y="5661025"/>
            <a:ext cx="1079500" cy="1081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3395667-8AAC-4F8D-A8A0-AF978875579E}"/>
              </a:ext>
            </a:extLst>
          </p:cNvPr>
          <p:cNvSpPr/>
          <p:nvPr/>
        </p:nvSpPr>
        <p:spPr>
          <a:xfrm>
            <a:off x="4787900" y="5661025"/>
            <a:ext cx="1008063" cy="1081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8679" name="Grafik 1">
            <a:extLst>
              <a:ext uri="{FF2B5EF4-FFF2-40B4-BE49-F238E27FC236}">
                <a16:creationId xmlns:a16="http://schemas.microsoft.com/office/drawing/2014/main" id="{516961CD-3681-4F07-89BE-DBFEC4D7B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57338"/>
            <a:ext cx="59817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C4561006-6C06-4B5D-A6BE-A9B430B295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de-DE" altLang="de-DE" sz="3600">
                <a:latin typeface="Arial" panose="020B0604020202020204" pitchFamily="34" charset="0"/>
                <a:cs typeface="Arial" panose="020B0604020202020204" pitchFamily="34" charset="0"/>
              </a:rPr>
              <a:t>Zweite Fremdsprache</a:t>
            </a:r>
          </a:p>
        </p:txBody>
      </p:sp>
      <p:sp>
        <p:nvSpPr>
          <p:cNvPr id="302083" name="Rectangle 3">
            <a:extLst>
              <a:ext uri="{FF2B5EF4-FFF2-40B4-BE49-F238E27FC236}">
                <a16:creationId xmlns:a16="http://schemas.microsoft.com/office/drawing/2014/main" id="{352EB5DC-B91D-4CE4-B9B9-754CE88E65FE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95288" y="1844675"/>
            <a:ext cx="8497887" cy="4679950"/>
          </a:xfrm>
        </p:spPr>
        <p:txBody>
          <a:bodyPr>
            <a:normAutofit lnSpcReduction="10000"/>
          </a:bodyPr>
          <a:lstStyle/>
          <a:p>
            <a:pPr lvl="3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de-DE" sz="4800" dirty="0">
                <a:latin typeface="+mj-lt"/>
              </a:rPr>
              <a:t>Latein</a:t>
            </a:r>
          </a:p>
          <a:p>
            <a:pPr lvl="3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de-DE" sz="4800" dirty="0">
                <a:latin typeface="+mj-lt"/>
              </a:rPr>
              <a:t>       Französisch</a:t>
            </a:r>
          </a:p>
          <a:p>
            <a:pPr lvl="3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de-DE" sz="4800" dirty="0">
                <a:latin typeface="+mj-lt"/>
              </a:rPr>
              <a:t>                    Spanisch</a:t>
            </a:r>
            <a:r>
              <a:rPr lang="de-DE" sz="4000" dirty="0">
                <a:latin typeface="+mj-lt"/>
              </a:rPr>
              <a:t> </a:t>
            </a:r>
            <a:endParaRPr lang="de-DE" dirty="0">
              <a:latin typeface="+mj-lt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3200" dirty="0">
                <a:latin typeface="+mj-lt"/>
              </a:rPr>
              <a:t>vierstündig erteilt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3200" dirty="0">
                <a:latin typeface="+mj-lt"/>
              </a:rPr>
              <a:t> Klassenbildung erfolgt u. a. nach: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sz="2800" dirty="0">
                <a:latin typeface="+mj-lt"/>
              </a:rPr>
              <a:t>Sprache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sz="2800" dirty="0">
                <a:latin typeface="+mj-lt"/>
              </a:rPr>
              <a:t>Freunden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sz="2800" dirty="0">
                <a:latin typeface="+mj-lt"/>
              </a:rPr>
              <a:t>Grundschulen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895734A-9F38-4529-9DCC-EBF06DDF9AF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404813"/>
            <a:ext cx="1008063" cy="6334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thea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96D6"/>
      </a:accent1>
      <a:accent2>
        <a:srgbClr val="FF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0000"/>
      </a:accent6>
      <a:hlink>
        <a:srgbClr val="0000FF"/>
      </a:hlink>
      <a:folHlink>
        <a:srgbClr val="800080"/>
      </a:folHlink>
    </a:clrScheme>
    <a:fontScheme name="Galathe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enutzerdefiniert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796D6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F0000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920</Words>
  <Application>Microsoft Office PowerPoint</Application>
  <PresentationFormat>Bildschirmpräsentation (4:3)</PresentationFormat>
  <Paragraphs>330</Paragraphs>
  <Slides>26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3" baseType="lpstr">
      <vt:lpstr>Arial</vt:lpstr>
      <vt:lpstr>Tahoma</vt:lpstr>
      <vt:lpstr>Times New Roman</vt:lpstr>
      <vt:lpstr>Tw Cen MT</vt:lpstr>
      <vt:lpstr>Wingdings</vt:lpstr>
      <vt:lpstr>Wingdings 2</vt:lpstr>
      <vt:lpstr>Galathea</vt:lpstr>
      <vt:lpstr>Der Bildungsweg Ihrer Kinder am Eichsfeld-Gymnasium Duderstadt</vt:lpstr>
      <vt:lpstr>Standorte</vt:lpstr>
      <vt:lpstr>Standorte</vt:lpstr>
      <vt:lpstr>Lernen am EGD</vt:lpstr>
      <vt:lpstr>Orientierung für Ihr Kind</vt:lpstr>
      <vt:lpstr>Wichtige EGD-Stationen</vt:lpstr>
      <vt:lpstr>Unterrichtsfächer</vt:lpstr>
      <vt:lpstr>Stundenplan Jahrgang 5 (Beispiel)</vt:lpstr>
      <vt:lpstr>Zweite Fremdsprache</vt:lpstr>
      <vt:lpstr>Klasse 7-9 </vt:lpstr>
      <vt:lpstr>Klasse 7-9 </vt:lpstr>
      <vt:lpstr>Förderkultur</vt:lpstr>
      <vt:lpstr>Durchlässigkeit als Ausdruck der Kooperation zwischen HSR und EGD</vt:lpstr>
      <vt:lpstr>AGs im Ganztag</vt:lpstr>
      <vt:lpstr>Jahrgang 10</vt:lpstr>
      <vt:lpstr>Jahrgang 11</vt:lpstr>
      <vt:lpstr>Qualifikationsphase Jg. 12 und 13</vt:lpstr>
      <vt:lpstr>Unterstützungskultur am EGD</vt:lpstr>
      <vt:lpstr>Erlebnispädagogik</vt:lpstr>
      <vt:lpstr>Außerschulische Lernorte</vt:lpstr>
      <vt:lpstr>Unsere gymnasiale Konzeption</vt:lpstr>
      <vt:lpstr>EGD für mein Kind?</vt:lpstr>
      <vt:lpstr>Unser Engagement </vt:lpstr>
      <vt:lpstr> Unsere Überzeugung  Die Bildungs- und Erziehungspartnerschaft  von Schule und Elternhaus ist eine wichtige Voraussetzung für eine gelingende Schullaufbahn Ihrer Kinder. </vt:lpstr>
      <vt:lpstr>… und freuen uns auf den Unterricht, die gemeinsame Zeit mit Ihren Kindern und die Zusammenarbeit mit Ihnen am            </vt:lpstr>
      <vt:lpstr>Informationen und Termine</vt:lpstr>
    </vt:vector>
  </TitlesOfParts>
  <Company>EGD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 Jahrgang 6</dc:title>
  <dc:creator>Lars LB. Bednorz</dc:creator>
  <cp:lastModifiedBy>Corinna Schenker</cp:lastModifiedBy>
  <cp:revision>217</cp:revision>
  <cp:lastPrinted>1601-01-01T00:00:00Z</cp:lastPrinted>
  <dcterms:created xsi:type="dcterms:W3CDTF">2004-10-22T22:42:12Z</dcterms:created>
  <dcterms:modified xsi:type="dcterms:W3CDTF">2021-09-07T06:07:49Z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  <property fmtid="{D5CDD505-2E9C-101B-9397-08002B2CF9AE}" pid="3" name="LCID">
    <vt:i4>1031</vt:i4>
  </property>
</Properties>
</file>